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70" r:id="rId14"/>
    <p:sldId id="271" r:id="rId15"/>
    <p:sldId id="272" r:id="rId16"/>
    <p:sldId id="274" r:id="rId17"/>
    <p:sldId id="273" r:id="rId18"/>
    <p:sldId id="275" r:id="rId19"/>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A2E0"/>
    <a:srgbClr val="66CCFF"/>
    <a:srgbClr val="EAEAEA"/>
    <a:srgbClr val="CCD9E5"/>
    <a:srgbClr val="618BC7"/>
    <a:srgbClr val="356897"/>
    <a:srgbClr val="005EBC"/>
    <a:srgbClr val="3C4155"/>
    <a:srgbClr val="DBA184"/>
    <a:srgbClr val="AD69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0" autoAdjust="0"/>
    <p:restoredTop sz="94660"/>
  </p:normalViewPr>
  <p:slideViewPr>
    <p:cSldViewPr snapToGrid="0">
      <p:cViewPr varScale="1">
        <p:scale>
          <a:sx n="69" d="100"/>
          <a:sy n="69" d="100"/>
        </p:scale>
        <p:origin x="4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2018/6/13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40300958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5987653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27101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22290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06646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82872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91071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343374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737447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73662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11553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30.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1.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4.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69135"/>
          <p:cNvPicPr>
            <a:picLocks noChangeAspect="1"/>
          </p:cNvPicPr>
          <p:nvPr/>
        </p:nvPicPr>
        <p:blipFill>
          <a:blip r:embed="rId3"/>
          <a:stretch>
            <a:fillRect/>
          </a:stretch>
        </p:blipFill>
        <p:spPr>
          <a:xfrm>
            <a:off x="-635" y="-4445"/>
            <a:ext cx="12202795" cy="6866890"/>
          </a:xfrm>
          <a:prstGeom prst="rect">
            <a:avLst/>
          </a:prstGeom>
        </p:spPr>
      </p:pic>
      <p:sp>
        <p:nvSpPr>
          <p:cNvPr id="10" name="矩形 9"/>
          <p:cNvSpPr/>
          <p:nvPr/>
        </p:nvSpPr>
        <p:spPr>
          <a:xfrm>
            <a:off x="1543685" y="1234440"/>
            <a:ext cx="9115425" cy="438912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11425" y="2179320"/>
            <a:ext cx="7179310" cy="225171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511425" y="2203308"/>
            <a:ext cx="7179310" cy="1754326"/>
          </a:xfrm>
          <a:prstGeom prst="rect">
            <a:avLst/>
          </a:prstGeom>
          <a:solidFill>
            <a:srgbClr val="66CCFF">
              <a:alpha val="70588"/>
            </a:srgbClr>
          </a:solidFill>
        </p:spPr>
        <p:txBody>
          <a:bodyPr wrap="square" rtlCol="0">
            <a:spAutoFit/>
          </a:bodyPr>
          <a:lstStyle/>
          <a:p>
            <a:pPr algn="ctr"/>
            <a:r>
              <a:rPr lang="zh-CN" altLang="en-US" sz="5400" b="1" dirty="0">
                <a:solidFill>
                  <a:schemeClr val="bg1">
                    <a:lumMod val="95000"/>
                  </a:schemeClr>
                </a:solidFill>
                <a:latin typeface="微软雅黑" panose="020B0503020204020204" charset="-122"/>
                <a:ea typeface="微软雅黑" panose="020B0503020204020204" charset="-122"/>
              </a:rPr>
              <a:t>基于单片机的心率测量仪的设计与实现</a:t>
            </a:r>
            <a:endParaRPr lang="zh-CN" altLang="en-US" sz="5400" b="1" dirty="0">
              <a:solidFill>
                <a:schemeClr val="bg1">
                  <a:lumMod val="95000"/>
                </a:schemeClr>
              </a:solidFill>
              <a:latin typeface="微软雅黑" panose="020B0503020204020204" charset="-122"/>
              <a:ea typeface="微软雅黑" panose="020B0503020204020204" charset="-122"/>
            </a:endParaRPr>
          </a:p>
        </p:txBody>
      </p:sp>
      <p:sp>
        <p:nvSpPr>
          <p:cNvPr id="8" name="文本框 7"/>
          <p:cNvSpPr txBox="1"/>
          <p:nvPr/>
        </p:nvSpPr>
        <p:spPr>
          <a:xfrm>
            <a:off x="3694112" y="4681140"/>
            <a:ext cx="4803140" cy="369332"/>
          </a:xfrm>
          <a:prstGeom prst="rect">
            <a:avLst/>
          </a:prstGeom>
          <a:solidFill>
            <a:srgbClr val="618BC7"/>
          </a:solidFill>
        </p:spPr>
        <p:txBody>
          <a:bodyPr wrap="square" rtlCol="0">
            <a:spAutoFit/>
          </a:bodyPr>
          <a:lstStyle/>
          <a:p>
            <a:pPr algn="ctr"/>
            <a:r>
              <a:rPr lang="zh-CN" altLang="en-US" b="1" dirty="0" smtClean="0">
                <a:solidFill>
                  <a:schemeClr val="bg1">
                    <a:lumMod val="95000"/>
                  </a:schemeClr>
                </a:solidFill>
                <a:latin typeface="微软雅黑" panose="020B0503020204020204" charset="-122"/>
                <a:ea typeface="微软雅黑" panose="020B0503020204020204" charset="-122"/>
              </a:rPr>
              <a:t>物联网工程答辩</a:t>
            </a:r>
            <a:endParaRPr lang="zh-CN" altLang="en-US" b="1" dirty="0">
              <a:solidFill>
                <a:schemeClr val="bg1">
                  <a:lumMod val="95000"/>
                </a:schemeClr>
              </a:solidFill>
              <a:latin typeface="微软雅黑" panose="020B0503020204020204" charset="-122"/>
              <a:ea typeface="微软雅黑" panose="020B0503020204020204" charset="-122"/>
            </a:endParaRPr>
          </a:p>
        </p:txBody>
      </p:sp>
      <p:sp>
        <p:nvSpPr>
          <p:cNvPr id="9" name="文本框 8"/>
          <p:cNvSpPr txBox="1"/>
          <p:nvPr/>
        </p:nvSpPr>
        <p:spPr>
          <a:xfrm>
            <a:off x="7915564" y="5310165"/>
            <a:ext cx="3211021" cy="954107"/>
          </a:xfrm>
          <a:prstGeom prst="rect">
            <a:avLst/>
          </a:prstGeom>
          <a:solidFill>
            <a:srgbClr val="67A2E0"/>
          </a:solidFill>
        </p:spPr>
        <p:txBody>
          <a:bodyPr wrap="square" rtlCol="0">
            <a:spAutoFit/>
          </a:bodyPr>
          <a:lstStyle/>
          <a:p>
            <a:pPr algn="ctr"/>
            <a:r>
              <a:rPr lang="zh-CN" altLang="en-US" sz="2800" b="1" spc="50" dirty="0">
                <a:solidFill>
                  <a:schemeClr val="bg1">
                    <a:lumMod val="95000"/>
                  </a:schemeClr>
                </a:solidFill>
                <a:uFillTx/>
                <a:latin typeface="微软雅黑" panose="020B0503020204020204" charset="-122"/>
                <a:ea typeface="微软雅黑" panose="020B0503020204020204" charset="-122"/>
                <a:sym typeface="+mn-ea"/>
              </a:rPr>
              <a:t>答辩人</a:t>
            </a:r>
            <a:r>
              <a:rPr lang="zh-CN" altLang="en-US" sz="2800" b="1" spc="50" dirty="0" smtClean="0">
                <a:solidFill>
                  <a:schemeClr val="bg1">
                    <a:lumMod val="95000"/>
                  </a:schemeClr>
                </a:solidFill>
                <a:uFillTx/>
                <a:latin typeface="微软雅黑" panose="020B0503020204020204" charset="-122"/>
                <a:ea typeface="微软雅黑" panose="020B0503020204020204" charset="-122"/>
                <a:sym typeface="+mn-ea"/>
              </a:rPr>
              <a:t>：</a:t>
            </a:r>
            <a:r>
              <a:rPr lang="zh-CN" altLang="en-US" sz="2800" b="1" spc="50" dirty="0">
                <a:solidFill>
                  <a:schemeClr val="bg1">
                    <a:lumMod val="95000"/>
                  </a:schemeClr>
                </a:solidFill>
                <a:latin typeface="微软雅黑" panose="020B0503020204020204" charset="-122"/>
                <a:ea typeface="微软雅黑" panose="020B0503020204020204" charset="-122"/>
                <a:sym typeface="+mn-ea"/>
              </a:rPr>
              <a:t>赵琳皓</a:t>
            </a:r>
            <a:r>
              <a:rPr lang="zh-CN" altLang="en-US" sz="2800" b="1" spc="50" dirty="0" smtClean="0">
                <a:solidFill>
                  <a:schemeClr val="bg1">
                    <a:lumMod val="95000"/>
                  </a:schemeClr>
                </a:solidFill>
                <a:uFillTx/>
                <a:latin typeface="微软雅黑" panose="020B0503020204020204" charset="-122"/>
                <a:ea typeface="微软雅黑" panose="020B0503020204020204" charset="-122"/>
                <a:sym typeface="+mn-ea"/>
              </a:rPr>
              <a:t>    </a:t>
            </a:r>
            <a:endParaRPr lang="zh-CN" altLang="en-US" sz="2800" b="1" spc="50" dirty="0">
              <a:solidFill>
                <a:schemeClr val="bg1">
                  <a:lumMod val="95000"/>
                </a:schemeClr>
              </a:solidFill>
              <a:uFillTx/>
              <a:latin typeface="微软雅黑" panose="020B0503020204020204" charset="-122"/>
              <a:ea typeface="微软雅黑" panose="020B0503020204020204" charset="-122"/>
              <a:sym typeface="+mn-ea"/>
            </a:endParaRPr>
          </a:p>
          <a:p>
            <a:pPr algn="ctr"/>
            <a:r>
              <a:rPr lang="zh-CN" altLang="en-US" sz="2800" b="1" spc="50" dirty="0">
                <a:solidFill>
                  <a:schemeClr val="bg1">
                    <a:lumMod val="95000"/>
                  </a:schemeClr>
                </a:solidFill>
                <a:uFillTx/>
                <a:latin typeface="微软雅黑" panose="020B0503020204020204" charset="-122"/>
                <a:ea typeface="微软雅黑" panose="020B0503020204020204" charset="-122"/>
                <a:sym typeface="+mn-ea"/>
              </a:rPr>
              <a:t>导师</a:t>
            </a:r>
            <a:r>
              <a:rPr lang="zh-CN" altLang="en-US" sz="2800" b="1" spc="50" dirty="0" smtClean="0">
                <a:solidFill>
                  <a:schemeClr val="bg1">
                    <a:lumMod val="95000"/>
                  </a:schemeClr>
                </a:solidFill>
                <a:uFillTx/>
                <a:latin typeface="微软雅黑" panose="020B0503020204020204" charset="-122"/>
                <a:ea typeface="微软雅黑" panose="020B0503020204020204" charset="-122"/>
                <a:sym typeface="+mn-ea"/>
              </a:rPr>
              <a:t>：</a:t>
            </a:r>
            <a:r>
              <a:rPr lang="zh-CN" altLang="en-US" sz="2800" b="1" spc="50" dirty="0">
                <a:solidFill>
                  <a:schemeClr val="bg1">
                    <a:lumMod val="95000"/>
                  </a:schemeClr>
                </a:solidFill>
                <a:latin typeface="微软雅黑" panose="020B0503020204020204" charset="-122"/>
                <a:ea typeface="微软雅黑" panose="020B0503020204020204" charset="-122"/>
                <a:sym typeface="+mn-ea"/>
              </a:rPr>
              <a:t>赵建光</a:t>
            </a:r>
            <a:endParaRPr lang="zh-CN" altLang="en-US" sz="2800" b="1" spc="50" dirty="0">
              <a:solidFill>
                <a:schemeClr val="bg1">
                  <a:lumMod val="95000"/>
                </a:schemeClr>
              </a:solidFill>
              <a:uFillTx/>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7817" y="88622"/>
            <a:ext cx="2115730" cy="20787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a:xfrm>
            <a:off x="6053981" y="4865774"/>
            <a:ext cx="661035" cy="708660"/>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gradFill>
            <a:gsLst>
              <a:gs pos="0">
                <a:srgbClr val="987691"/>
              </a:gs>
              <a:gs pos="100000">
                <a:srgbClr val="4A4232"/>
              </a:gs>
            </a:gsLst>
            <a:lin ang="0" scaled="0"/>
          </a:gradFill>
          <a:ln>
            <a:noFill/>
          </a:ln>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 name="KSO_Shape"/>
          <p:cNvSpPr/>
          <p:nvPr/>
        </p:nvSpPr>
        <p:spPr>
          <a:xfrm>
            <a:off x="6186062" y="3142355"/>
            <a:ext cx="396875" cy="690880"/>
          </a:xfrm>
          <a:custGeom>
            <a:avLst/>
            <a:gdLst>
              <a:gd name="connsiteX0" fmla="*/ 703180 w 3238500"/>
              <a:gd name="connsiteY0" fmla="*/ 4435548 h 5638341"/>
              <a:gd name="connsiteX1" fmla="*/ 2535317 w 3238500"/>
              <a:gd name="connsiteY1" fmla="*/ 4435548 h 5638341"/>
              <a:gd name="connsiteX2" fmla="*/ 2535317 w 3238500"/>
              <a:gd name="connsiteY2" fmla="*/ 4838393 h 5638341"/>
              <a:gd name="connsiteX3" fmla="*/ 703180 w 3238500"/>
              <a:gd name="connsiteY3" fmla="*/ 4838393 h 5638341"/>
              <a:gd name="connsiteX4" fmla="*/ 703181 w 3238500"/>
              <a:gd name="connsiteY4" fmla="*/ 3675025 h 5638341"/>
              <a:gd name="connsiteX5" fmla="*/ 2535318 w 3238500"/>
              <a:gd name="connsiteY5" fmla="*/ 3675025 h 5638341"/>
              <a:gd name="connsiteX6" fmla="*/ 2535318 w 3238500"/>
              <a:gd name="connsiteY6" fmla="*/ 4077870 h 5638341"/>
              <a:gd name="connsiteX7" fmla="*/ 703181 w 3238500"/>
              <a:gd name="connsiteY7" fmla="*/ 4077870 h 5638341"/>
              <a:gd name="connsiteX8" fmla="*/ 703181 w 3238500"/>
              <a:gd name="connsiteY8" fmla="*/ 2914502 h 5638341"/>
              <a:gd name="connsiteX9" fmla="*/ 2535318 w 3238500"/>
              <a:gd name="connsiteY9" fmla="*/ 2914502 h 5638341"/>
              <a:gd name="connsiteX10" fmla="*/ 2535318 w 3238500"/>
              <a:gd name="connsiteY10" fmla="*/ 3317347 h 5638341"/>
              <a:gd name="connsiteX11" fmla="*/ 703181 w 3238500"/>
              <a:gd name="connsiteY11" fmla="*/ 3317347 h 5638341"/>
              <a:gd name="connsiteX12" fmla="*/ 703181 w 3238500"/>
              <a:gd name="connsiteY12" fmla="*/ 2153979 h 5638341"/>
              <a:gd name="connsiteX13" fmla="*/ 2535318 w 3238500"/>
              <a:gd name="connsiteY13" fmla="*/ 2153979 h 5638341"/>
              <a:gd name="connsiteX14" fmla="*/ 2535318 w 3238500"/>
              <a:gd name="connsiteY14" fmla="*/ 2556824 h 5638341"/>
              <a:gd name="connsiteX15" fmla="*/ 703181 w 3238500"/>
              <a:gd name="connsiteY15" fmla="*/ 2556824 h 5638341"/>
              <a:gd name="connsiteX16" fmla="*/ 703181 w 3238500"/>
              <a:gd name="connsiteY16" fmla="*/ 1393456 h 5638341"/>
              <a:gd name="connsiteX17" fmla="*/ 2535318 w 3238500"/>
              <a:gd name="connsiteY17" fmla="*/ 1393456 h 5638341"/>
              <a:gd name="connsiteX18" fmla="*/ 2535318 w 3238500"/>
              <a:gd name="connsiteY18" fmla="*/ 1796301 h 5638341"/>
              <a:gd name="connsiteX19" fmla="*/ 703181 w 3238500"/>
              <a:gd name="connsiteY19" fmla="*/ 1796301 h 5638341"/>
              <a:gd name="connsiteX20" fmla="*/ 545879 w 3238500"/>
              <a:gd name="connsiteY20" fmla="*/ 854765 h 5638341"/>
              <a:gd name="connsiteX21" fmla="*/ 355211 w 3238500"/>
              <a:gd name="connsiteY21" fmla="*/ 1045433 h 5638341"/>
              <a:gd name="connsiteX22" fmla="*/ 355211 w 3238500"/>
              <a:gd name="connsiteY22" fmla="*/ 5115447 h 5638341"/>
              <a:gd name="connsiteX23" fmla="*/ 545879 w 3238500"/>
              <a:gd name="connsiteY23" fmla="*/ 5306115 h 5638341"/>
              <a:gd name="connsiteX24" fmla="*/ 2692622 w 3238500"/>
              <a:gd name="connsiteY24" fmla="*/ 5306115 h 5638341"/>
              <a:gd name="connsiteX25" fmla="*/ 2883290 w 3238500"/>
              <a:gd name="connsiteY25" fmla="*/ 5115447 h 5638341"/>
              <a:gd name="connsiteX26" fmla="*/ 2883290 w 3238500"/>
              <a:gd name="connsiteY26" fmla="*/ 1045433 h 5638341"/>
              <a:gd name="connsiteX27" fmla="*/ 2692622 w 3238500"/>
              <a:gd name="connsiteY27" fmla="*/ 854765 h 5638341"/>
              <a:gd name="connsiteX28" fmla="*/ 1055257 w 3238500"/>
              <a:gd name="connsiteY28" fmla="*/ 0 h 5638341"/>
              <a:gd name="connsiteX29" fmla="*/ 2197532 w 3238500"/>
              <a:gd name="connsiteY29" fmla="*/ 0 h 5638341"/>
              <a:gd name="connsiteX30" fmla="*/ 2331244 w 3238500"/>
              <a:gd name="connsiteY30" fmla="*/ 133712 h 5638341"/>
              <a:gd name="connsiteX31" fmla="*/ 2331244 w 3238500"/>
              <a:gd name="connsiteY31" fmla="*/ 522540 h 5638341"/>
              <a:gd name="connsiteX32" fmla="*/ 2718105 w 3238500"/>
              <a:gd name="connsiteY32" fmla="*/ 522540 h 5638341"/>
              <a:gd name="connsiteX33" fmla="*/ 3238500 w 3238500"/>
              <a:gd name="connsiteY33" fmla="*/ 1042935 h 5638341"/>
              <a:gd name="connsiteX34" fmla="*/ 3238500 w 3238500"/>
              <a:gd name="connsiteY34" fmla="*/ 5117946 h 5638341"/>
              <a:gd name="connsiteX35" fmla="*/ 2718105 w 3238500"/>
              <a:gd name="connsiteY35" fmla="*/ 5638341 h 5638341"/>
              <a:gd name="connsiteX36" fmla="*/ 520395 w 3238500"/>
              <a:gd name="connsiteY36" fmla="*/ 5638341 h 5638341"/>
              <a:gd name="connsiteX37" fmla="*/ 0 w 3238500"/>
              <a:gd name="connsiteY37" fmla="*/ 5117946 h 5638341"/>
              <a:gd name="connsiteX38" fmla="*/ 0 w 3238500"/>
              <a:gd name="connsiteY38" fmla="*/ 1042935 h 5638341"/>
              <a:gd name="connsiteX39" fmla="*/ 520395 w 3238500"/>
              <a:gd name="connsiteY39" fmla="*/ 522540 h 5638341"/>
              <a:gd name="connsiteX40" fmla="*/ 921545 w 3238500"/>
              <a:gd name="connsiteY40" fmla="*/ 522540 h 5638341"/>
              <a:gd name="connsiteX41" fmla="*/ 921545 w 3238500"/>
              <a:gd name="connsiteY41" fmla="*/ 133712 h 5638341"/>
              <a:gd name="connsiteX42" fmla="*/ 1055257 w 3238500"/>
              <a:gd name="connsiteY42" fmla="*/ 0 h 563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38500" h="5638341">
                <a:moveTo>
                  <a:pt x="703180" y="4435548"/>
                </a:moveTo>
                <a:lnTo>
                  <a:pt x="2535317" y="4435548"/>
                </a:lnTo>
                <a:lnTo>
                  <a:pt x="2535317" y="4838393"/>
                </a:lnTo>
                <a:lnTo>
                  <a:pt x="703180" y="4838393"/>
                </a:lnTo>
                <a:close/>
                <a:moveTo>
                  <a:pt x="703181" y="3675025"/>
                </a:moveTo>
                <a:lnTo>
                  <a:pt x="2535318" y="3675025"/>
                </a:lnTo>
                <a:lnTo>
                  <a:pt x="2535318" y="4077870"/>
                </a:lnTo>
                <a:lnTo>
                  <a:pt x="703181" y="4077870"/>
                </a:lnTo>
                <a:close/>
                <a:moveTo>
                  <a:pt x="703181" y="2914502"/>
                </a:moveTo>
                <a:lnTo>
                  <a:pt x="2535318" y="2914502"/>
                </a:lnTo>
                <a:lnTo>
                  <a:pt x="2535318" y="3317347"/>
                </a:lnTo>
                <a:lnTo>
                  <a:pt x="703181" y="3317347"/>
                </a:lnTo>
                <a:close/>
                <a:moveTo>
                  <a:pt x="703181" y="2153979"/>
                </a:moveTo>
                <a:lnTo>
                  <a:pt x="2535318" y="2153979"/>
                </a:lnTo>
                <a:lnTo>
                  <a:pt x="2535318" y="2556824"/>
                </a:lnTo>
                <a:lnTo>
                  <a:pt x="703181" y="2556824"/>
                </a:lnTo>
                <a:close/>
                <a:moveTo>
                  <a:pt x="703181" y="1393456"/>
                </a:moveTo>
                <a:lnTo>
                  <a:pt x="2535318" y="1393456"/>
                </a:lnTo>
                <a:lnTo>
                  <a:pt x="2535318" y="1796301"/>
                </a:lnTo>
                <a:lnTo>
                  <a:pt x="703181" y="1796301"/>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gradFill>
            <a:gsLst>
              <a:gs pos="0">
                <a:srgbClr val="95748D"/>
              </a:gs>
              <a:gs pos="100000">
                <a:srgbClr val="655453"/>
              </a:gs>
            </a:gsLst>
          </a:gradFill>
          <a:ln>
            <a:noFill/>
          </a:ln>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KSO_Shape"/>
          <p:cNvSpPr/>
          <p:nvPr/>
        </p:nvSpPr>
        <p:spPr bwMode="auto">
          <a:xfrm>
            <a:off x="5967938" y="1300298"/>
            <a:ext cx="833120" cy="64770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gradFill>
            <a:gsLst>
              <a:gs pos="0">
                <a:srgbClr val="8B6D80"/>
              </a:gs>
              <a:gs pos="100000">
                <a:srgbClr val="635351"/>
              </a:gs>
            </a:gsLst>
          </a:gradFill>
          <a:ln w="9525">
            <a:noFill/>
            <a:round/>
          </a:ln>
          <a:extLst>
            <a:ext uri="{91240B29-F687-4F45-9708-019B960494DF}">
              <a14:hiddenLine xmlns:a14="http://schemas.microsoft.com/office/drawing/2010/main" w="9525">
                <a:solidFill>
                  <a:srgbClr val="000000"/>
                </a:solidFill>
                <a:round/>
              </a14:hiddenLine>
            </a:ext>
          </a:extLst>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endParaRPr>
          </a:p>
        </p:txBody>
      </p:sp>
      <p:sp>
        <p:nvSpPr>
          <p:cNvPr id="3" name="文本框 2"/>
          <p:cNvSpPr txBox="1"/>
          <p:nvPr/>
        </p:nvSpPr>
        <p:spPr>
          <a:xfrm>
            <a:off x="6856096" y="1300298"/>
            <a:ext cx="4932680" cy="418191"/>
          </a:xfrm>
          <a:prstGeom prst="rect">
            <a:avLst/>
          </a:prstGeom>
          <a:noFill/>
        </p:spPr>
        <p:txBody>
          <a:bodyPr wrap="square" rtlCol="0">
            <a:spAutoFit/>
          </a:bodyPr>
          <a:lstStyle/>
          <a:p>
            <a:pPr fontAlgn="auto">
              <a:lnSpc>
                <a:spcPct val="150000"/>
              </a:lnSpc>
            </a:pPr>
            <a:r>
              <a:rPr lang="zh-CN" altLang="en-US" sz="1600" spc="130" dirty="0" smtClean="0">
                <a:solidFill>
                  <a:srgbClr val="445A44"/>
                </a:solidFill>
                <a:uFillTx/>
                <a:latin typeface="微软雅黑" panose="020B0503020204020204" charset="-122"/>
                <a:ea typeface="微软雅黑" panose="020B0503020204020204" charset="-122"/>
                <a:sym typeface="+mn-ea"/>
              </a:rPr>
              <a:t>上位机手机</a:t>
            </a:r>
            <a:r>
              <a:rPr lang="en-US" altLang="zh-CN" sz="1600" spc="130" dirty="0" smtClean="0">
                <a:solidFill>
                  <a:srgbClr val="445A44"/>
                </a:solidFill>
                <a:uFillTx/>
                <a:latin typeface="微软雅黑" panose="020B0503020204020204" charset="-122"/>
                <a:ea typeface="微软雅黑" panose="020B0503020204020204" charset="-122"/>
                <a:sym typeface="+mn-ea"/>
              </a:rPr>
              <a:t>APP</a:t>
            </a:r>
            <a:r>
              <a:rPr lang="zh-CN" altLang="en-US" sz="1600" spc="130" dirty="0" smtClean="0">
                <a:solidFill>
                  <a:srgbClr val="445A44"/>
                </a:solidFill>
                <a:uFillTx/>
                <a:latin typeface="微软雅黑" panose="020B0503020204020204" charset="-122"/>
                <a:ea typeface="微软雅黑" panose="020B0503020204020204" charset="-122"/>
                <a:sym typeface="+mn-ea"/>
              </a:rPr>
              <a:t>，用</a:t>
            </a:r>
            <a:r>
              <a:rPr lang="en-US" altLang="zh-CN" sz="1600" spc="130" dirty="0" smtClean="0">
                <a:solidFill>
                  <a:srgbClr val="445A44"/>
                </a:solidFill>
                <a:uFillTx/>
                <a:latin typeface="微软雅黑" panose="020B0503020204020204" charset="-122"/>
                <a:ea typeface="微软雅黑" panose="020B0503020204020204" charset="-122"/>
                <a:sym typeface="+mn-ea"/>
              </a:rPr>
              <a:t>Android studio</a:t>
            </a:r>
            <a:r>
              <a:rPr lang="zh-CN" altLang="en-US" sz="1600" spc="130" dirty="0" smtClean="0">
                <a:solidFill>
                  <a:srgbClr val="445A44"/>
                </a:solidFill>
                <a:uFillTx/>
                <a:latin typeface="微软雅黑" panose="020B0503020204020204" charset="-122"/>
                <a:ea typeface="微软雅黑" panose="020B0503020204020204" charset="-122"/>
                <a:sym typeface="+mn-ea"/>
              </a:rPr>
              <a:t>开发的</a:t>
            </a: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sp>
        <p:nvSpPr>
          <p:cNvPr id="4" name="文本框 3"/>
          <p:cNvSpPr txBox="1"/>
          <p:nvPr/>
        </p:nvSpPr>
        <p:spPr>
          <a:xfrm>
            <a:off x="6856096" y="3042898"/>
            <a:ext cx="4932680" cy="830997"/>
          </a:xfrm>
          <a:prstGeom prst="rect">
            <a:avLst/>
          </a:prstGeom>
          <a:noFill/>
        </p:spPr>
        <p:txBody>
          <a:bodyPr wrap="square" rtlCol="0">
            <a:spAutoFit/>
          </a:bodyPr>
          <a:lstStyle/>
          <a:p>
            <a:pPr fontAlgn="auto">
              <a:lnSpc>
                <a:spcPct val="150000"/>
              </a:lnSpc>
            </a:pPr>
            <a:r>
              <a:rPr lang="en-US" altLang="zh-CN" sz="1600" spc="130" dirty="0" smtClean="0">
                <a:solidFill>
                  <a:srgbClr val="445A44"/>
                </a:solidFill>
                <a:latin typeface="微软雅黑" panose="020B0503020204020204" charset="-122"/>
                <a:ea typeface="微软雅黑" panose="020B0503020204020204" charset="-122"/>
                <a:sym typeface="+mn-ea"/>
              </a:rPr>
              <a:t>APP</a:t>
            </a:r>
            <a:r>
              <a:rPr lang="zh-CN" altLang="en-US" sz="1600" spc="130" dirty="0" smtClean="0">
                <a:solidFill>
                  <a:srgbClr val="445A44"/>
                </a:solidFill>
                <a:latin typeface="微软雅黑" panose="020B0503020204020204" charset="-122"/>
                <a:ea typeface="微软雅黑" panose="020B0503020204020204" charset="-122"/>
                <a:sym typeface="+mn-ea"/>
              </a:rPr>
              <a:t>可以进行相应的蓝牙搜索，可以搜索到周围的蓝牙设备</a:t>
            </a:r>
            <a:r>
              <a:rPr lang="zh-CN" altLang="en-US" sz="1600" spc="130" dirty="0">
                <a:solidFill>
                  <a:srgbClr val="445A44"/>
                </a:solidFill>
                <a:latin typeface="微软雅黑" panose="020B0503020204020204" charset="-122"/>
                <a:ea typeface="微软雅黑" panose="020B0503020204020204" charset="-122"/>
                <a:sym typeface="+mn-ea"/>
              </a:rPr>
              <a:t>。</a:t>
            </a: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sp>
        <p:nvSpPr>
          <p:cNvPr id="8" name="文本框 7"/>
          <p:cNvSpPr txBox="1"/>
          <p:nvPr/>
        </p:nvSpPr>
        <p:spPr>
          <a:xfrm>
            <a:off x="6856096" y="4620664"/>
            <a:ext cx="4932680" cy="830997"/>
          </a:xfrm>
          <a:prstGeom prst="rect">
            <a:avLst/>
          </a:prstGeom>
          <a:noFill/>
        </p:spPr>
        <p:txBody>
          <a:bodyPr wrap="square" rtlCol="0">
            <a:spAutoFit/>
          </a:bodyPr>
          <a:lstStyle/>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显示框会</a:t>
            </a:r>
            <a:r>
              <a:rPr lang="zh-CN" altLang="en-US" sz="1600" spc="130" dirty="0" smtClean="0">
                <a:solidFill>
                  <a:srgbClr val="445A44"/>
                </a:solidFill>
                <a:latin typeface="微软雅黑" panose="020B0503020204020204" charset="-122"/>
                <a:ea typeface="微软雅黑" panose="020B0503020204020204" charset="-122"/>
                <a:sym typeface="+mn-ea"/>
              </a:rPr>
              <a:t>显示出来相应的蓝牙设备，</a:t>
            </a:r>
            <a:r>
              <a:rPr lang="en-US" altLang="zh-CN" sz="1600" spc="130" dirty="0" smtClean="0">
                <a:solidFill>
                  <a:srgbClr val="445A44"/>
                </a:solidFill>
                <a:latin typeface="微软雅黑" panose="020B0503020204020204" charset="-122"/>
                <a:ea typeface="微软雅黑" panose="020B0503020204020204" charset="-122"/>
                <a:sym typeface="+mn-ea"/>
              </a:rPr>
              <a:t>HC-05</a:t>
            </a:r>
            <a:r>
              <a:rPr lang="zh-CN" altLang="en-US" sz="1600" spc="130" dirty="0" smtClean="0">
                <a:solidFill>
                  <a:srgbClr val="445A44"/>
                </a:solidFill>
                <a:latin typeface="微软雅黑" panose="020B0503020204020204" charset="-122"/>
                <a:ea typeface="微软雅黑" panose="020B0503020204020204" charset="-122"/>
                <a:sym typeface="+mn-ea"/>
              </a:rPr>
              <a:t>就是需要连接的蓝牙模块</a:t>
            </a: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1" y="58795"/>
            <a:ext cx="3824553" cy="6799205"/>
          </a:xfrm>
          <a:prstGeom prst="rect">
            <a:avLst/>
          </a:prstGeom>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3075" y="407670"/>
            <a:ext cx="11245215" cy="6041390"/>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155202"/>
          <p:cNvPicPr>
            <a:picLocks noChangeAspect="1"/>
          </p:cNvPicPr>
          <p:nvPr/>
        </p:nvPicPr>
        <p:blipFill>
          <a:blip r:embed="rId4"/>
          <a:srcRect l="30227" t="53154" r="12614"/>
          <a:stretch>
            <a:fillRect/>
          </a:stretch>
        </p:blipFill>
        <p:spPr>
          <a:xfrm>
            <a:off x="6071870" y="1107440"/>
            <a:ext cx="5132070" cy="4643755"/>
          </a:xfrm>
          <a:prstGeom prst="rect">
            <a:avLst/>
          </a:prstGeom>
        </p:spPr>
      </p:pic>
      <p:sp>
        <p:nvSpPr>
          <p:cNvPr id="3" name="文本框 2"/>
          <p:cNvSpPr txBox="1"/>
          <p:nvPr/>
        </p:nvSpPr>
        <p:spPr>
          <a:xfrm>
            <a:off x="6379614" y="2274203"/>
            <a:ext cx="4516581" cy="2308324"/>
          </a:xfrm>
          <a:prstGeom prst="rect">
            <a:avLst/>
          </a:prstGeom>
          <a:noFill/>
        </p:spPr>
        <p:txBody>
          <a:bodyPr wrap="square" rtlCol="0">
            <a:spAutoFit/>
          </a:bodyPr>
          <a:lstStyle/>
          <a:p>
            <a:r>
              <a:rPr lang="zh-CN" altLang="en-US" dirty="0" smtClean="0"/>
              <a:t>       </a:t>
            </a:r>
            <a:r>
              <a:rPr lang="zh-CN" altLang="en-US" sz="2400" dirty="0" smtClean="0">
                <a:latin typeface="微软雅黑" panose="020B0503020204020204" pitchFamily="34" charset="-122"/>
                <a:ea typeface="微软雅黑" panose="020B0503020204020204" pitchFamily="34" charset="-122"/>
              </a:rPr>
              <a:t>实际演示过程中，当打开开关之后，</a:t>
            </a:r>
            <a:r>
              <a:rPr lang="en-US" altLang="zh-CN" sz="2400" dirty="0" smtClean="0">
                <a:latin typeface="微软雅黑" panose="020B0503020204020204" pitchFamily="34" charset="-122"/>
                <a:ea typeface="微软雅黑" panose="020B0503020204020204" pitchFamily="34" charset="-122"/>
              </a:rPr>
              <a:t>HC-05</a:t>
            </a:r>
            <a:r>
              <a:rPr lang="zh-CN" altLang="en-US" sz="2400" dirty="0" smtClean="0">
                <a:latin typeface="微软雅黑" panose="020B0503020204020204" pitchFamily="34" charset="-122"/>
                <a:ea typeface="微软雅黑" panose="020B0503020204020204" pitchFamily="34" charset="-122"/>
              </a:rPr>
              <a:t>蓝牙模块闪烁。在手机端打开</a:t>
            </a:r>
            <a:r>
              <a:rPr lang="en-US" altLang="zh-CN" sz="2400" dirty="0" smtClean="0">
                <a:latin typeface="微软雅黑" panose="020B0503020204020204" pitchFamily="34" charset="-122"/>
                <a:ea typeface="微软雅黑" panose="020B0503020204020204" pitchFamily="34" charset="-122"/>
              </a:rPr>
              <a:t>APP</a:t>
            </a:r>
            <a:r>
              <a:rPr lang="zh-CN" altLang="en-US" sz="2400" dirty="0" smtClean="0">
                <a:latin typeface="微软雅黑" panose="020B0503020204020204" pitchFamily="34" charset="-122"/>
                <a:ea typeface="微软雅黑" panose="020B0503020204020204" pitchFamily="34" charset="-122"/>
              </a:rPr>
              <a:t>，点击开始搜索，在显示框中会相应显示出来相应的蓝牙设备。点击链接，随后在当前心跳的示数。</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342178" y="912573"/>
            <a:ext cx="3613150" cy="4817533"/>
          </a:xfrm>
          <a:prstGeom prst="rect">
            <a:avLst/>
          </a:prstGeom>
        </p:spPr>
      </p:pic>
    </p:spTree>
    <p:custDataLst>
      <p:tags r:id="rId1"/>
    </p:custData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Users\zhangfangjing\Desktop\绿植\风景\1164554.jpg1164554"/>
          <p:cNvPicPr>
            <a:picLocks noChangeAspect="1"/>
          </p:cNvPicPr>
          <p:nvPr/>
        </p:nvPicPr>
        <p:blipFill>
          <a:blip r:embed="rId3"/>
          <a:srcRect t="31699" b="14402"/>
          <a:stretch>
            <a:fillRect/>
          </a:stretch>
        </p:blipFill>
        <p:spPr>
          <a:xfrm>
            <a:off x="-27305" y="3257550"/>
            <a:ext cx="12209145" cy="3625215"/>
          </a:xfrm>
          <a:prstGeom prst="rect">
            <a:avLst/>
          </a:prstGeom>
        </p:spPr>
      </p:pic>
      <p:sp>
        <p:nvSpPr>
          <p:cNvPr id="22" name="文本框 21"/>
          <p:cNvSpPr txBox="1"/>
          <p:nvPr/>
        </p:nvSpPr>
        <p:spPr>
          <a:xfrm>
            <a:off x="8012331" y="449580"/>
            <a:ext cx="2308324" cy="64331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04 </a:t>
            </a:r>
            <a:r>
              <a:rPr lang="zh-CN" altLang="en-US" sz="3600" b="1" spc="150" dirty="0">
                <a:solidFill>
                  <a:schemeClr val="tx1">
                    <a:lumMod val="65000"/>
                    <a:lumOff val="35000"/>
                  </a:schemeClr>
                </a:solidFill>
                <a:latin typeface="微软雅黑" panose="020B0503020204020204" charset="-122"/>
                <a:ea typeface="微软雅黑" panose="020B0503020204020204" charset="-122"/>
                <a:sym typeface="+mn-ea"/>
              </a:rPr>
              <a:t>原理阐述</a:t>
            </a:r>
            <a:endParaRPr lang="zh-CN" altLang="en-US" sz="3600" b="1" spc="150" dirty="0" smtClean="0">
              <a:solidFill>
                <a:schemeClr val="tx1">
                  <a:lumMod val="65000"/>
                  <a:lumOff val="35000"/>
                </a:schemeClr>
              </a:solidFill>
              <a:uFillTx/>
              <a:latin typeface="微软雅黑" panose="020B0503020204020204" charset="-122"/>
              <a:ea typeface="微软雅黑" panose="020B0503020204020204" charset="-122"/>
              <a:sym typeface="+mn-ea"/>
            </a:endParaRPr>
          </a:p>
          <a:p>
            <a:pPr>
              <a:defRPr/>
            </a:pPr>
            <a:r>
              <a:rPr lang="en-US" altLang="zh-CN" sz="3600" b="1" dirty="0">
                <a:solidFill>
                  <a:schemeClr val="tx1">
                    <a:lumMod val="65000"/>
                    <a:lumOff val="35000"/>
                  </a:schemeClr>
                </a:solidFill>
                <a:latin typeface="微软雅黑" panose="020B0503020204020204" charset="-122"/>
                <a:ea typeface="微软雅黑" panose="020B0503020204020204" charset="-122"/>
              </a:rPr>
              <a:t>The principle of this</a:t>
            </a:r>
          </a:p>
          <a:p>
            <a:pPr algn="l">
              <a:defRPr/>
            </a:pPr>
            <a:r>
              <a:rPr lang="zh-CN" altLang="en-US" sz="3600" b="1" dirty="0" smtClean="0">
                <a:solidFill>
                  <a:schemeClr val="tx1">
                    <a:lumMod val="65000"/>
                    <a:lumOff val="35000"/>
                  </a:schemeClr>
                </a:solidFill>
                <a:latin typeface="微软雅黑" panose="020B0503020204020204" charset="-122"/>
                <a:ea typeface="微软雅黑" panose="020B0503020204020204" charset="-122"/>
                <a:sym typeface="+mn-ea"/>
              </a:rPr>
              <a:t> </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Users\zhangfangjing\Desktop\绿植\风景\1006579.jpg1006579"/>
          <p:cNvPicPr>
            <a:picLocks noChangeAspect="1"/>
          </p:cNvPicPr>
          <p:nvPr/>
        </p:nvPicPr>
        <p:blipFill>
          <a:blip r:embed="rId3"/>
          <a:srcRect/>
          <a:stretch>
            <a:fillRect/>
          </a:stretch>
        </p:blipFill>
        <p:spPr>
          <a:xfrm>
            <a:off x="0" y="5080"/>
            <a:ext cx="12207875" cy="6852920"/>
          </a:xfrm>
          <a:prstGeom prst="rect">
            <a:avLst/>
          </a:prstGeom>
        </p:spPr>
      </p:pic>
      <p:sp>
        <p:nvSpPr>
          <p:cNvPr id="8" name="文本框 7"/>
          <p:cNvSpPr txBox="1"/>
          <p:nvPr/>
        </p:nvSpPr>
        <p:spPr>
          <a:xfrm>
            <a:off x="1108364" y="1727201"/>
            <a:ext cx="2295236" cy="418191"/>
          </a:xfrm>
          <a:prstGeom prst="rect">
            <a:avLst/>
          </a:prstGeom>
          <a:noFill/>
        </p:spPr>
        <p:txBody>
          <a:bodyPr wrap="square" rtlCol="0">
            <a:spAutoFit/>
          </a:bodyPr>
          <a:lstStyle/>
          <a:p>
            <a:pPr fontAlgn="auto">
              <a:lnSpc>
                <a:spcPct val="150000"/>
              </a:lnSpc>
            </a:pP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sp>
        <p:nvSpPr>
          <p:cNvPr id="9" name="文本框 8"/>
          <p:cNvSpPr txBox="1"/>
          <p:nvPr/>
        </p:nvSpPr>
        <p:spPr>
          <a:xfrm>
            <a:off x="5093335" y="2152650"/>
            <a:ext cx="2005330" cy="418191"/>
          </a:xfrm>
          <a:prstGeom prst="rect">
            <a:avLst/>
          </a:prstGeom>
          <a:noFill/>
        </p:spPr>
        <p:txBody>
          <a:bodyPr wrap="square" rtlCol="0">
            <a:spAutoFit/>
          </a:bodyPr>
          <a:lstStyle/>
          <a:p>
            <a:pPr fontAlgn="auto">
              <a:lnSpc>
                <a:spcPct val="150000"/>
              </a:lnSpc>
            </a:pP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sp>
        <p:nvSpPr>
          <p:cNvPr id="10" name="文本框 9"/>
          <p:cNvSpPr txBox="1"/>
          <p:nvPr/>
        </p:nvSpPr>
        <p:spPr>
          <a:xfrm>
            <a:off x="8945245" y="2152650"/>
            <a:ext cx="2005330" cy="418191"/>
          </a:xfrm>
          <a:prstGeom prst="rect">
            <a:avLst/>
          </a:prstGeom>
          <a:noFill/>
        </p:spPr>
        <p:txBody>
          <a:bodyPr wrap="square" rtlCol="0">
            <a:spAutoFit/>
          </a:bodyPr>
          <a:lstStyle/>
          <a:p>
            <a:pPr fontAlgn="auto">
              <a:lnSpc>
                <a:spcPct val="150000"/>
              </a:lnSpc>
            </a:pP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sp>
        <p:nvSpPr>
          <p:cNvPr id="2" name="文本框 1"/>
          <p:cNvSpPr txBox="1"/>
          <p:nvPr/>
        </p:nvSpPr>
        <p:spPr>
          <a:xfrm>
            <a:off x="683491" y="317490"/>
            <a:ext cx="1422184" cy="461665"/>
          </a:xfrm>
          <a:prstGeom prst="rect">
            <a:avLst/>
          </a:prstGeom>
          <a:noFill/>
        </p:spPr>
        <p:txBody>
          <a:bodyPr wrap="none" rtlCol="0">
            <a:spAutoFit/>
          </a:bodyPr>
          <a:lstStyle/>
          <a:p>
            <a:r>
              <a:rPr lang="zh-CN" altLang="en-US" sz="2400" b="1" dirty="0" smtClean="0">
                <a:solidFill>
                  <a:schemeClr val="bg2"/>
                </a:solidFill>
                <a:latin typeface="楷体" panose="02010609060101010101" pitchFamily="49" charset="-122"/>
                <a:ea typeface="楷体" panose="02010609060101010101" pitchFamily="49" charset="-122"/>
              </a:rPr>
              <a:t>原理阐述</a:t>
            </a:r>
            <a:endParaRPr lang="zh-CN" altLang="en-US" sz="2400" b="1" dirty="0">
              <a:solidFill>
                <a:schemeClr val="bg2"/>
              </a:solidFill>
              <a:latin typeface="楷体" panose="02010609060101010101" pitchFamily="49" charset="-122"/>
              <a:ea typeface="楷体" panose="02010609060101010101" pitchFamily="49" charset="-122"/>
            </a:endParaRPr>
          </a:p>
        </p:txBody>
      </p:sp>
      <p:pic>
        <p:nvPicPr>
          <p:cNvPr id="12" name="图片 11"/>
          <p:cNvPicPr>
            <a:picLocks noChangeAspect="1"/>
          </p:cNvPicPr>
          <p:nvPr/>
        </p:nvPicPr>
        <p:blipFill>
          <a:blip r:embed="rId4"/>
          <a:stretch>
            <a:fillRect/>
          </a:stretch>
        </p:blipFill>
        <p:spPr>
          <a:xfrm>
            <a:off x="294669" y="746103"/>
            <a:ext cx="7851804" cy="5619505"/>
          </a:xfrm>
          <a:prstGeom prst="rect">
            <a:avLst/>
          </a:prstGeom>
        </p:spPr>
      </p:pic>
      <p:sp>
        <p:nvSpPr>
          <p:cNvPr id="13" name="文本框 12"/>
          <p:cNvSpPr txBox="1"/>
          <p:nvPr/>
        </p:nvSpPr>
        <p:spPr>
          <a:xfrm>
            <a:off x="8589819" y="1154546"/>
            <a:ext cx="2963573" cy="4801314"/>
          </a:xfrm>
          <a:prstGeom prst="rect">
            <a:avLst/>
          </a:prstGeom>
          <a:solidFill>
            <a:srgbClr val="EAEAEA">
              <a:alpha val="63137"/>
            </a:srgbClr>
          </a:solidFill>
        </p:spPr>
        <p:txBody>
          <a:bodyPr wrap="square" rtlCol="0">
            <a:spAutoFit/>
          </a:bodyPr>
          <a:lstStyle/>
          <a:p>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当手指放到</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ST188</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红外传感器上时，指尖的血液流动相应的血液透光度会发生相应的变化，红外发射管发出的红光，接收管会接受产生脉冲。</a:t>
            </a:r>
            <a:endPar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检测电路中的电容会起到过滤干扰信号的作用</a:t>
            </a:r>
            <a:endPar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3.LM358</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运放起到放大电路信号的作用，从其中的引脚</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7</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中输出产生电平的变化，从而被单片机检测到。</a:t>
            </a:r>
            <a:endPar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内部单片机通过内部程序计算出相应的心率发送到液晶显示屏上显示</a:t>
            </a:r>
            <a:endPar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通过单片机的引脚</a:t>
            </a:r>
            <a:r>
              <a:rPr lang="en-US" altLang="zh-CN" b="1" dirty="0" smtClean="0">
                <a:solidFill>
                  <a:schemeClr val="tx1">
                    <a:lumMod val="85000"/>
                    <a:lumOff val="15000"/>
                  </a:schemeClr>
                </a:solidFill>
                <a:latin typeface="微软雅黑" panose="020B0503020204020204" pitchFamily="34" charset="-122"/>
                <a:ea typeface="微软雅黑" panose="020B0503020204020204" pitchFamily="34" charset="-122"/>
              </a:rPr>
              <a:t>10,11</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传输给蓝牙模块</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38437"/>
          <p:cNvPicPr>
            <a:picLocks noChangeAspect="1"/>
          </p:cNvPicPr>
          <p:nvPr/>
        </p:nvPicPr>
        <p:blipFill>
          <a:blip r:embed="rId3"/>
          <a:stretch>
            <a:fillRect/>
          </a:stretch>
        </p:blipFill>
        <p:spPr>
          <a:xfrm>
            <a:off x="1066800" y="600075"/>
            <a:ext cx="10058400" cy="5657850"/>
          </a:xfrm>
          <a:prstGeom prst="rect">
            <a:avLst/>
          </a:prstGeom>
        </p:spPr>
      </p:pic>
      <p:sp>
        <p:nvSpPr>
          <p:cNvPr id="3" name="文本框 2"/>
          <p:cNvSpPr txBox="1"/>
          <p:nvPr/>
        </p:nvSpPr>
        <p:spPr>
          <a:xfrm>
            <a:off x="510798" y="600075"/>
            <a:ext cx="2862322" cy="5657850"/>
          </a:xfrm>
          <a:prstGeom prst="rect">
            <a:avLst/>
          </a:prstGeom>
          <a:solidFill>
            <a:schemeClr val="bg1">
              <a:alpha val="56000"/>
            </a:schemeClr>
          </a:solidFill>
        </p:spPr>
        <p:txBody>
          <a:bodyPr vert="eaVert" wrap="square" rtlCol="0">
            <a:spAutoFit/>
          </a:bodyPr>
          <a:lstStyle/>
          <a:p>
            <a:pPr algn="ctr">
              <a:defRPr/>
            </a:pPr>
            <a:r>
              <a:rPr lang="en-US" altLang="zh-CN" sz="6600" b="1" dirty="0" smtClean="0">
                <a:solidFill>
                  <a:schemeClr val="tx1">
                    <a:lumMod val="85000"/>
                    <a:lumOff val="15000"/>
                  </a:schemeClr>
                </a:solidFill>
                <a:latin typeface="微软雅黑" panose="020B0503020204020204" charset="-122"/>
                <a:ea typeface="微软雅黑" panose="020B0503020204020204" charset="-122"/>
                <a:sym typeface="+mn-ea"/>
              </a:rPr>
              <a:t> 05</a:t>
            </a: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过程演示</a:t>
            </a:r>
          </a:p>
          <a:p>
            <a:pPr algn="ctr">
              <a:defRPr/>
            </a:pPr>
            <a:r>
              <a:rPr lang="en-US" altLang="zh-CN" sz="3600" b="1" dirty="0" smtClean="0">
                <a:solidFill>
                  <a:schemeClr val="tx1">
                    <a:lumMod val="65000"/>
                    <a:lumOff val="35000"/>
                  </a:schemeClr>
                </a:solidFill>
                <a:latin typeface="微软雅黑" panose="020B0503020204020204" charset="-122"/>
                <a:ea typeface="微软雅黑" panose="020B0503020204020204" charset="-122"/>
                <a:sym typeface="+mn-ea"/>
              </a:rPr>
              <a:t>Process</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a:p>
            <a:pPr algn="ctr">
              <a:defRPr/>
            </a:pPr>
            <a:r>
              <a:rPr lang="en-US" altLang="zh-CN" sz="3600" b="1" dirty="0">
                <a:solidFill>
                  <a:schemeClr val="tx1">
                    <a:lumMod val="65000"/>
                    <a:lumOff val="35000"/>
                  </a:schemeClr>
                </a:solidFill>
                <a:latin typeface="微软雅黑" panose="020B0503020204020204" charset="-122"/>
                <a:ea typeface="微软雅黑" panose="020B0503020204020204" charset="-122"/>
                <a:sym typeface="+mn-ea"/>
              </a:rPr>
              <a:t>demonstration</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a:p>
            <a:pPr algn="l">
              <a:defRPr/>
            </a:pPr>
            <a:r>
              <a:rPr lang="zh-CN" altLang="en-US" sz="3600" b="1" dirty="0" smtClean="0">
                <a:solidFill>
                  <a:schemeClr val="tx1">
                    <a:lumMod val="65000"/>
                    <a:lumOff val="35000"/>
                  </a:schemeClr>
                </a:solidFill>
                <a:latin typeface="微软雅黑" panose="020B0503020204020204" charset="-122"/>
                <a:ea typeface="微软雅黑" panose="020B0503020204020204" charset="-122"/>
                <a:sym typeface="+mn-ea"/>
              </a:rPr>
              <a:t> </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912083"/>
          <p:cNvPicPr>
            <a:picLocks noChangeAspect="1"/>
          </p:cNvPicPr>
          <p:nvPr/>
        </p:nvPicPr>
        <p:blipFill>
          <a:blip r:embed="rId3"/>
          <a:srcRect t="52982" b="14766"/>
          <a:stretch>
            <a:fillRect/>
          </a:stretch>
        </p:blipFill>
        <p:spPr>
          <a:xfrm>
            <a:off x="0" y="1"/>
            <a:ext cx="12192000" cy="1884218"/>
          </a:xfrm>
          <a:prstGeom prst="rect">
            <a:avLst/>
          </a:prstGeom>
        </p:spPr>
      </p:pic>
      <p:sp>
        <p:nvSpPr>
          <p:cNvPr id="7" name="矩形 6"/>
          <p:cNvSpPr/>
          <p:nvPr/>
        </p:nvSpPr>
        <p:spPr>
          <a:xfrm>
            <a:off x="1361440" y="546735"/>
            <a:ext cx="9469755" cy="5763895"/>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982441" y="1923270"/>
            <a:ext cx="2374900" cy="569595"/>
          </a:xfrm>
          <a:prstGeom prst="roundRect">
            <a:avLst/>
          </a:prstGeom>
          <a:solidFill>
            <a:srgbClr val="CCD9E5">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542511" y="2023917"/>
            <a:ext cx="1254760" cy="368300"/>
          </a:xfrm>
          <a:prstGeom prst="rect">
            <a:avLst/>
          </a:prstGeom>
          <a:noFill/>
        </p:spPr>
        <p:txBody>
          <a:bodyPr wrap="square" rtlCol="0">
            <a:spAutoFit/>
          </a:bodyPr>
          <a:lstStyle/>
          <a:p>
            <a:pPr algn="ctr"/>
            <a:r>
              <a:rPr lang="zh-CN" altLang="en-US" dirty="0" smtClean="0">
                <a:latin typeface="微软雅黑" panose="020B0503020204020204" charset="-122"/>
                <a:ea typeface="微软雅黑" panose="020B0503020204020204" charset="-122"/>
              </a:rPr>
              <a:t>流程演示</a:t>
            </a:r>
            <a:endParaRPr lang="zh-CN" altLang="en-US"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947" y="1489517"/>
            <a:ext cx="3759200" cy="5012267"/>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203201" y="1876962"/>
            <a:ext cx="3964133" cy="528551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Users\zhangfangjing\Desktop\绿植\风景\912081.jpg912081"/>
          <p:cNvPicPr>
            <a:picLocks noChangeAspect="1"/>
          </p:cNvPicPr>
          <p:nvPr/>
        </p:nvPicPr>
        <p:blipFill>
          <a:blip r:embed="rId4"/>
          <a:srcRect/>
          <a:stretch>
            <a:fillRect/>
          </a:stretch>
        </p:blipFill>
        <p:spPr>
          <a:xfrm>
            <a:off x="0" y="-11430"/>
            <a:ext cx="12212955" cy="6869430"/>
          </a:xfrm>
          <a:prstGeom prst="rect">
            <a:avLst/>
          </a:prstGeom>
        </p:spPr>
      </p:pic>
      <p:sp>
        <p:nvSpPr>
          <p:cNvPr id="4" name="文本框 3"/>
          <p:cNvSpPr txBox="1"/>
          <p:nvPr/>
        </p:nvSpPr>
        <p:spPr>
          <a:xfrm>
            <a:off x="8131076" y="-6985"/>
            <a:ext cx="2308324" cy="687260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06 </a:t>
            </a:r>
            <a:r>
              <a:rPr lang="zh-CN" altLang="en-US" sz="3600" b="1" spc="150" dirty="0" smtClean="0">
                <a:solidFill>
                  <a:schemeClr val="tx1">
                    <a:lumMod val="65000"/>
                    <a:lumOff val="35000"/>
                  </a:schemeClr>
                </a:solidFill>
                <a:uFillTx/>
                <a:latin typeface="微软雅黑" panose="020B0503020204020204" charset="-122"/>
                <a:ea typeface="微软雅黑" panose="020B0503020204020204" charset="-122"/>
                <a:sym typeface="+mn-ea"/>
              </a:rPr>
              <a:t>总结</a:t>
            </a:r>
            <a:endPar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endParaRP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     Summary</a:t>
            </a: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
        <p:nvSpPr>
          <p:cNvPr id="10" name="矩形 9"/>
          <p:cNvSpPr/>
          <p:nvPr/>
        </p:nvSpPr>
        <p:spPr>
          <a:xfrm>
            <a:off x="3674745" y="-6985"/>
            <a:ext cx="368935" cy="6872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17385" y="701675"/>
            <a:ext cx="4372610" cy="5560060"/>
          </a:xfrm>
          <a:prstGeom prst="rect">
            <a:avLst/>
          </a:prstGeom>
          <a:noFill/>
          <a:ln>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912130"/>
          <p:cNvPicPr>
            <a:picLocks noChangeAspect="1"/>
          </p:cNvPicPr>
          <p:nvPr/>
        </p:nvPicPr>
        <p:blipFill>
          <a:blip r:embed="rId3"/>
          <a:srcRect t="26094" r="70158" b="17239"/>
          <a:stretch>
            <a:fillRect/>
          </a:stretch>
        </p:blipFill>
        <p:spPr>
          <a:xfrm>
            <a:off x="728980" y="706120"/>
            <a:ext cx="3079750" cy="3206115"/>
          </a:xfrm>
          <a:prstGeom prst="rect">
            <a:avLst/>
          </a:prstGeom>
        </p:spPr>
      </p:pic>
      <p:pic>
        <p:nvPicPr>
          <p:cNvPr id="3" name="图片 2" descr="912130"/>
          <p:cNvPicPr>
            <a:picLocks noChangeAspect="1"/>
          </p:cNvPicPr>
          <p:nvPr/>
        </p:nvPicPr>
        <p:blipFill>
          <a:blip r:embed="rId3"/>
          <a:srcRect l="27544" t="26094" r="41370" b="17239"/>
          <a:stretch>
            <a:fillRect/>
          </a:stretch>
        </p:blipFill>
        <p:spPr>
          <a:xfrm>
            <a:off x="3888740" y="706120"/>
            <a:ext cx="3134995" cy="3206115"/>
          </a:xfrm>
          <a:prstGeom prst="rect">
            <a:avLst/>
          </a:prstGeom>
        </p:spPr>
      </p:pic>
      <p:pic>
        <p:nvPicPr>
          <p:cNvPr id="4" name="图片 3" descr="912130"/>
          <p:cNvPicPr>
            <a:picLocks noChangeAspect="1"/>
          </p:cNvPicPr>
          <p:nvPr/>
        </p:nvPicPr>
        <p:blipFill>
          <a:blip r:embed="rId3"/>
          <a:srcRect t="63805" r="42039" b="684"/>
          <a:stretch>
            <a:fillRect/>
          </a:stretch>
        </p:blipFill>
        <p:spPr>
          <a:xfrm>
            <a:off x="728980" y="3978910"/>
            <a:ext cx="6295390" cy="2308225"/>
          </a:xfrm>
          <a:prstGeom prst="rect">
            <a:avLst/>
          </a:prstGeom>
        </p:spPr>
      </p:pic>
      <p:sp>
        <p:nvSpPr>
          <p:cNvPr id="6" name="文本框 5"/>
          <p:cNvSpPr txBox="1"/>
          <p:nvPr/>
        </p:nvSpPr>
        <p:spPr>
          <a:xfrm>
            <a:off x="7580111" y="1196122"/>
            <a:ext cx="3436620" cy="5078313"/>
          </a:xfrm>
          <a:prstGeom prst="rect">
            <a:avLst/>
          </a:prstGeom>
          <a:noFill/>
        </p:spPr>
        <p:txBody>
          <a:bodyPr wrap="square" rtlCol="0">
            <a:spAutoFit/>
          </a:bodyPr>
          <a:lstStyle/>
          <a:p>
            <a:pPr>
              <a:lnSpc>
                <a:spcPct val="150000"/>
              </a:lnSpc>
            </a:pPr>
            <a:r>
              <a:rPr lang="en-US" altLang="zh-CN" dirty="0" smtClean="0"/>
              <a:t>         </a:t>
            </a:r>
            <a:r>
              <a:rPr lang="zh-CN" altLang="zh-CN" dirty="0" smtClean="0"/>
              <a:t>在</a:t>
            </a:r>
            <a:r>
              <a:rPr lang="zh-CN" altLang="zh-CN" dirty="0"/>
              <a:t>有限的时间的准备，还有很多不足之处</a:t>
            </a:r>
            <a:r>
              <a:rPr lang="zh-CN" altLang="zh-CN" dirty="0" smtClean="0"/>
              <a:t>，</a:t>
            </a:r>
            <a:r>
              <a:rPr lang="en-US" altLang="zh-CN" dirty="0" smtClean="0"/>
              <a:t>ST188</a:t>
            </a:r>
            <a:r>
              <a:rPr lang="zh-CN" altLang="zh-CN" dirty="0"/>
              <a:t>传感器灵敏度不够稳定，液晶屏显示部分不完善等。这次设计的检测设备的功能比较少，自己还是希望完成更好的设计同时加强自己的毕业设计稳定性，并且设计过程中电路设计的元器件很多，这造成了电路供能模块的负担。随着如今的社会科技也在不断进步，其完善也在不断的跟进。</a:t>
            </a:r>
          </a:p>
          <a:p>
            <a:pPr fontAlgn="auto">
              <a:lnSpc>
                <a:spcPct val="150000"/>
              </a:lnSpc>
            </a:pPr>
            <a:endParaRPr lang="zh-CN" altLang="en-US" spc="150" dirty="0">
              <a:solidFill>
                <a:srgbClr val="445A44"/>
              </a:solidFill>
              <a:uFillTx/>
              <a:latin typeface="微软雅黑" panose="020B0503020204020204" charset="-122"/>
              <a:ea typeface="微软雅黑" panose="020B0503020204020204" charset="-122"/>
              <a:sym typeface="+mn-ea"/>
            </a:endParaRPr>
          </a:p>
        </p:txBody>
      </p:sp>
    </p:spTree>
    <p:custDataLst>
      <p:tags r:id="rId1"/>
    </p:custData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69140"/>
          <p:cNvPicPr>
            <a:picLocks noChangeAspect="1"/>
          </p:cNvPicPr>
          <p:nvPr/>
        </p:nvPicPr>
        <p:blipFill>
          <a:blip r:embed="rId3"/>
          <a:stretch>
            <a:fillRect/>
          </a:stretch>
        </p:blipFill>
        <p:spPr>
          <a:xfrm>
            <a:off x="-20320" y="-2540"/>
            <a:ext cx="12233275" cy="6863080"/>
          </a:xfrm>
          <a:prstGeom prst="rect">
            <a:avLst/>
          </a:prstGeom>
        </p:spPr>
      </p:pic>
      <p:cxnSp>
        <p:nvCxnSpPr>
          <p:cNvPr id="4" name="直接连接符 3"/>
          <p:cNvCxnSpPr/>
          <p:nvPr/>
        </p:nvCxnSpPr>
        <p:spPr>
          <a:xfrm>
            <a:off x="10137140" y="2569210"/>
            <a:ext cx="0" cy="28894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30036" y="2708275"/>
            <a:ext cx="8807104" cy="1200329"/>
          </a:xfrm>
          <a:prstGeom prst="rect">
            <a:avLst/>
          </a:prstGeom>
          <a:noFill/>
        </p:spPr>
        <p:txBody>
          <a:bodyPr wrap="square" rtlCol="0">
            <a:spAutoFit/>
          </a:bodyPr>
          <a:lstStyle/>
          <a:p>
            <a:r>
              <a:rPr lang="zh-CN" altLang="en-US" sz="7200" b="1" dirty="0" smtClean="0">
                <a:solidFill>
                  <a:schemeClr val="bg1"/>
                </a:solidFill>
                <a:latin typeface="微软雅黑" panose="020B0503020204020204" charset="-122"/>
                <a:ea typeface="微软雅黑" panose="020B0503020204020204" charset="-122"/>
              </a:rPr>
              <a:t>感谢各位老师的观看</a:t>
            </a:r>
            <a:endParaRPr lang="en-US" altLang="zh-CN" sz="7200" b="1"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4802908" y="4800580"/>
            <a:ext cx="4934364" cy="523220"/>
          </a:xfrm>
          <a:prstGeom prst="rect">
            <a:avLst/>
          </a:prstGeom>
          <a:noFill/>
        </p:spPr>
        <p:txBody>
          <a:bodyPr wrap="none" rtlCol="0">
            <a:spAutoFit/>
          </a:bodyPr>
          <a:lstStyle/>
          <a:p>
            <a:r>
              <a:rPr lang="zh-CN" altLang="en-US" sz="2800" dirty="0" smtClean="0">
                <a:solidFill>
                  <a:schemeClr val="bg1">
                    <a:lumMod val="95000"/>
                  </a:schemeClr>
                </a:solidFill>
                <a:latin typeface="微软雅黑" panose="020B0503020204020204" pitchFamily="34" charset="-122"/>
                <a:ea typeface="微软雅黑" panose="020B0503020204020204" pitchFamily="34" charset="-122"/>
              </a:rPr>
              <a:t>答辩人：赵琳皓 导师：赵建光</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121375"/>
          <p:cNvPicPr>
            <a:picLocks noChangeAspect="1"/>
          </p:cNvPicPr>
          <p:nvPr/>
        </p:nvPicPr>
        <p:blipFill>
          <a:blip r:embed="rId3"/>
          <a:srcRect l="37077" r="18340"/>
          <a:stretch>
            <a:fillRect/>
          </a:stretch>
        </p:blipFill>
        <p:spPr>
          <a:xfrm>
            <a:off x="6993890" y="600075"/>
            <a:ext cx="4484370" cy="5657850"/>
          </a:xfrm>
          <a:prstGeom prst="rect">
            <a:avLst/>
          </a:prstGeom>
        </p:spPr>
      </p:pic>
      <p:sp>
        <p:nvSpPr>
          <p:cNvPr id="7" name="矩形 6"/>
          <p:cNvSpPr/>
          <p:nvPr/>
        </p:nvSpPr>
        <p:spPr>
          <a:xfrm>
            <a:off x="756920" y="600075"/>
            <a:ext cx="5829300" cy="5632450"/>
          </a:xfrm>
          <a:prstGeom prst="rect">
            <a:avLst/>
          </a:prstGeom>
          <a:noFill/>
          <a:ln w="12700">
            <a:solidFill>
              <a:srgbClr val="AAACBF"/>
            </a:solidFill>
          </a:ln>
          <a:extLst>
            <a:ext uri="{909E8E84-426E-40DD-AFC4-6F175D3DCCD1}">
              <a14:hiddenFill xmlns:a14="http://schemas.microsoft.com/office/drawing/2010/main">
                <a:solidFill>
                  <a:srgbClr val="AAACB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16990" y="3188970"/>
            <a:ext cx="4825192" cy="1938992"/>
          </a:xfrm>
          <a:prstGeom prst="rect">
            <a:avLst/>
          </a:prstGeom>
          <a:noFill/>
        </p:spPr>
        <p:txBody>
          <a:bodyPr wrap="square" rtlCol="0">
            <a:spAutoFit/>
          </a:bodyPr>
          <a:lstStyle/>
          <a:p>
            <a:pPr fontAlgn="auto">
              <a:lnSpc>
                <a:spcPct val="150000"/>
              </a:lnSpc>
            </a:pPr>
            <a:r>
              <a:rPr lang="zh-CN" altLang="en-US" sz="1600" spc="130" dirty="0" smtClean="0">
                <a:solidFill>
                  <a:schemeClr val="tx1"/>
                </a:solidFill>
                <a:uFillTx/>
                <a:latin typeface="微软雅黑" panose="020B0503020204020204" charset="-122"/>
                <a:ea typeface="微软雅黑" panose="020B0503020204020204" charset="-122"/>
              </a:rPr>
              <a:t>尊敬的各位老师大家好！</a:t>
            </a:r>
            <a:endParaRPr lang="en-US" altLang="zh-CN" sz="1600" spc="130" dirty="0" smtClean="0">
              <a:solidFill>
                <a:schemeClr val="tx1"/>
              </a:solidFill>
              <a:uFillTx/>
              <a:latin typeface="微软雅黑" panose="020B0503020204020204" charset="-122"/>
              <a:ea typeface="微软雅黑" panose="020B0503020204020204" charset="-122"/>
            </a:endParaRPr>
          </a:p>
          <a:p>
            <a:pPr fontAlgn="auto">
              <a:lnSpc>
                <a:spcPct val="150000"/>
              </a:lnSpc>
            </a:pPr>
            <a:r>
              <a:rPr lang="zh-CN" altLang="en-US" sz="1600" spc="130" dirty="0">
                <a:latin typeface="微软雅黑" panose="020B0503020204020204" charset="-122"/>
                <a:ea typeface="微软雅黑" panose="020B0503020204020204" charset="-122"/>
              </a:rPr>
              <a:t>我</a:t>
            </a:r>
            <a:r>
              <a:rPr lang="zh-CN" altLang="en-US" sz="1600" spc="130" dirty="0" smtClean="0">
                <a:latin typeface="微软雅黑" panose="020B0503020204020204" charset="-122"/>
                <a:ea typeface="微软雅黑" panose="020B0503020204020204" charset="-122"/>
              </a:rPr>
              <a:t>的毕业设计题目是基于单片机的心率测量仪的设计与实现。本设备分为两部分，分别是上位机的手机</a:t>
            </a:r>
            <a:r>
              <a:rPr lang="en-US" altLang="zh-CN" sz="1600" spc="130" dirty="0" smtClean="0">
                <a:latin typeface="微软雅黑" panose="020B0503020204020204" charset="-122"/>
                <a:ea typeface="微软雅黑" panose="020B0503020204020204" charset="-122"/>
              </a:rPr>
              <a:t>APP</a:t>
            </a:r>
            <a:r>
              <a:rPr lang="zh-CN" altLang="en-US" sz="1600" spc="130" dirty="0" smtClean="0">
                <a:latin typeface="微软雅黑" panose="020B0503020204020204" charset="-122"/>
                <a:ea typeface="微软雅黑" panose="020B0503020204020204" charset="-122"/>
              </a:rPr>
              <a:t>跟下位机的心率测量仪。两者之间的通过蓝牙来通信。</a:t>
            </a:r>
            <a:endParaRPr lang="zh-CN" altLang="en-US" sz="1600" spc="130" dirty="0">
              <a:solidFill>
                <a:schemeClr val="tx1"/>
              </a:solidFill>
              <a:uFillTx/>
              <a:latin typeface="微软雅黑" panose="020B0503020204020204" charset="-122"/>
              <a:ea typeface="微软雅黑" panose="020B0503020204020204" charset="-122"/>
            </a:endParaRPr>
          </a:p>
        </p:txBody>
      </p:sp>
      <p:sp>
        <p:nvSpPr>
          <p:cNvPr id="10" name="文本框 9"/>
          <p:cNvSpPr txBox="1"/>
          <p:nvPr/>
        </p:nvSpPr>
        <p:spPr>
          <a:xfrm>
            <a:off x="1339533" y="1041821"/>
            <a:ext cx="3581400" cy="1705403"/>
          </a:xfrm>
          <a:prstGeom prst="rect">
            <a:avLst/>
          </a:prstGeom>
          <a:noFill/>
        </p:spPr>
        <p:txBody>
          <a:bodyPr wrap="square" rtlCol="0">
            <a:spAutoFit/>
          </a:bodyPr>
          <a:lstStyle/>
          <a:p>
            <a:pPr fontAlgn="auto">
              <a:lnSpc>
                <a:spcPct val="150000"/>
              </a:lnSpc>
            </a:pPr>
            <a:r>
              <a:rPr lang="zh-CN" altLang="en-US" spc="130" dirty="0" smtClean="0">
                <a:latin typeface="微软雅黑" panose="020B0503020204020204" charset="-122"/>
                <a:ea typeface="微软雅黑" panose="020B0503020204020204" charset="-122"/>
              </a:rPr>
              <a:t>姓名：赵琳皓</a:t>
            </a:r>
            <a:endParaRPr lang="en-US" altLang="zh-CN" spc="130" dirty="0" smtClean="0">
              <a:latin typeface="微软雅黑" panose="020B0503020204020204" charset="-122"/>
              <a:ea typeface="微软雅黑" panose="020B0503020204020204" charset="-122"/>
            </a:endParaRPr>
          </a:p>
          <a:p>
            <a:pPr fontAlgn="auto">
              <a:lnSpc>
                <a:spcPct val="150000"/>
              </a:lnSpc>
            </a:pPr>
            <a:r>
              <a:rPr lang="zh-CN" altLang="en-US" spc="130" dirty="0" smtClean="0">
                <a:uFillTx/>
                <a:latin typeface="微软雅黑" panose="020B0503020204020204" charset="-122"/>
                <a:ea typeface="微软雅黑" panose="020B0503020204020204" charset="-122"/>
              </a:rPr>
              <a:t>专业：物联网工程</a:t>
            </a:r>
            <a:endParaRPr lang="en-US" altLang="zh-CN" spc="130" dirty="0" smtClean="0">
              <a:uFillTx/>
              <a:latin typeface="微软雅黑" panose="020B0503020204020204" charset="-122"/>
              <a:ea typeface="微软雅黑" panose="020B0503020204020204" charset="-122"/>
            </a:endParaRPr>
          </a:p>
          <a:p>
            <a:pPr fontAlgn="auto">
              <a:lnSpc>
                <a:spcPct val="150000"/>
              </a:lnSpc>
            </a:pPr>
            <a:r>
              <a:rPr lang="zh-CN" altLang="en-US" spc="130" dirty="0" smtClean="0">
                <a:latin typeface="微软雅黑" panose="020B0503020204020204" charset="-122"/>
                <a:ea typeface="微软雅黑" panose="020B0503020204020204" charset="-122"/>
              </a:rPr>
              <a:t>班级：物联</a:t>
            </a:r>
            <a:r>
              <a:rPr lang="en-US" altLang="zh-CN" spc="130" dirty="0" smtClean="0">
                <a:latin typeface="微软雅黑" panose="020B0503020204020204" charset="-122"/>
                <a:ea typeface="微软雅黑" panose="020B0503020204020204" charset="-122"/>
              </a:rPr>
              <a:t>141</a:t>
            </a:r>
            <a:r>
              <a:rPr lang="zh-CN" altLang="en-US" spc="130" dirty="0" smtClean="0">
                <a:latin typeface="微软雅黑" panose="020B0503020204020204" charset="-122"/>
                <a:ea typeface="微软雅黑" panose="020B0503020204020204" charset="-122"/>
              </a:rPr>
              <a:t>班</a:t>
            </a:r>
            <a:endParaRPr lang="en-US" altLang="zh-CN" spc="130" dirty="0" smtClean="0">
              <a:latin typeface="微软雅黑" panose="020B0503020204020204" charset="-122"/>
              <a:ea typeface="微软雅黑" panose="020B0503020204020204" charset="-122"/>
            </a:endParaRPr>
          </a:p>
          <a:p>
            <a:pPr fontAlgn="auto">
              <a:lnSpc>
                <a:spcPct val="150000"/>
              </a:lnSpc>
            </a:pPr>
            <a:r>
              <a:rPr lang="zh-CN" altLang="en-US" spc="130" dirty="0">
                <a:uFillTx/>
                <a:latin typeface="微软雅黑" panose="020B0503020204020204" charset="-122"/>
                <a:ea typeface="微软雅黑" panose="020B0503020204020204" charset="-122"/>
              </a:rPr>
              <a:t>学</a:t>
            </a:r>
            <a:r>
              <a:rPr lang="zh-CN" altLang="en-US" spc="130" dirty="0" smtClean="0">
                <a:uFillTx/>
                <a:latin typeface="微软雅黑" panose="020B0503020204020204" charset="-122"/>
                <a:ea typeface="微软雅黑" panose="020B0503020204020204" charset="-122"/>
              </a:rPr>
              <a:t>号：</a:t>
            </a:r>
            <a:r>
              <a:rPr lang="en-US" altLang="zh-CN" spc="130" dirty="0" smtClean="0">
                <a:uFillTx/>
                <a:latin typeface="微软雅黑" panose="020B0503020204020204" charset="-122"/>
                <a:ea typeface="微软雅黑" panose="020B0503020204020204" charset="-122"/>
              </a:rPr>
              <a:t>20143260119</a:t>
            </a:r>
            <a:endParaRPr lang="zh-CN" altLang="en-US" spc="130" dirty="0" smtClean="0">
              <a:uFillTx/>
              <a:latin typeface="微软雅黑" panose="020B0503020204020204" charset="-122"/>
              <a:ea typeface="微软雅黑" panose="020B0503020204020204" charset="-122"/>
            </a:endParaRPr>
          </a:p>
        </p:txBody>
      </p:sp>
      <p:sp>
        <p:nvSpPr>
          <p:cNvPr id="11" name="矩形 10"/>
          <p:cNvSpPr/>
          <p:nvPr/>
        </p:nvSpPr>
        <p:spPr>
          <a:xfrm>
            <a:off x="8248015" y="592455"/>
            <a:ext cx="1976120" cy="56661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98205" y="906145"/>
            <a:ext cx="1475105" cy="5046345"/>
          </a:xfrm>
          <a:prstGeom prst="rect">
            <a:avLst/>
          </a:prstGeom>
          <a:noFill/>
        </p:spPr>
        <p:txBody>
          <a:bodyPr vert="eaVert" wrap="square" rtlCol="0">
            <a:spAutoFit/>
          </a:bodyPr>
          <a:lstStyle/>
          <a:p>
            <a:pPr fontAlgn="auto">
              <a:lnSpc>
                <a:spcPct val="150000"/>
              </a:lnSpc>
            </a:pPr>
            <a:r>
              <a:rPr lang="zh-CN" altLang="en-US" sz="2800" b="1" spc="150">
                <a:solidFill>
                  <a:schemeClr val="bg2">
                    <a:lumMod val="25000"/>
                  </a:schemeClr>
                </a:solidFill>
                <a:uFillTx/>
                <a:latin typeface="微软雅黑" panose="020B0503020204020204" charset="-122"/>
                <a:ea typeface="微软雅黑" panose="020B0503020204020204" charset="-122"/>
              </a:rPr>
              <a:t>自我介绍</a:t>
            </a:r>
          </a:p>
          <a:p>
            <a:pPr fontAlgn="auto">
              <a:lnSpc>
                <a:spcPct val="150000"/>
              </a:lnSpc>
            </a:pPr>
            <a:r>
              <a:rPr lang="zh-CN" altLang="en-US" sz="2800" b="1" spc="150">
                <a:solidFill>
                  <a:schemeClr val="bg2">
                    <a:lumMod val="25000"/>
                  </a:schemeClr>
                </a:solidFill>
                <a:uFillTx/>
                <a:latin typeface="微软雅黑" panose="020B0503020204020204" charset="-122"/>
                <a:ea typeface="微软雅黑" panose="020B0503020204020204" charset="-122"/>
              </a:rPr>
              <a:t>INTRODUCTION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121379"/>
          <p:cNvPicPr>
            <a:picLocks noChangeAspect="1"/>
          </p:cNvPicPr>
          <p:nvPr/>
        </p:nvPicPr>
        <p:blipFill>
          <a:blip r:embed="rId21"/>
          <a:srcRect t="43012" b="23135"/>
          <a:stretch>
            <a:fillRect/>
          </a:stretch>
        </p:blipFill>
        <p:spPr>
          <a:xfrm>
            <a:off x="-7620" y="1905"/>
            <a:ext cx="12209145" cy="2317115"/>
          </a:xfrm>
          <a:prstGeom prst="rect">
            <a:avLst/>
          </a:prstGeom>
        </p:spPr>
      </p:pic>
      <p:sp>
        <p:nvSpPr>
          <p:cNvPr id="5" name="文本框 4"/>
          <p:cNvSpPr txBox="1"/>
          <p:nvPr/>
        </p:nvSpPr>
        <p:spPr>
          <a:xfrm>
            <a:off x="3105785" y="186690"/>
            <a:ext cx="5973445" cy="1753235"/>
          </a:xfrm>
          <a:prstGeom prst="rect">
            <a:avLst/>
          </a:prstGeom>
          <a:noFill/>
        </p:spPr>
        <p:txBody>
          <a:bodyPr wrap="square" rtlCol="0">
            <a:spAutoFit/>
          </a:bodyPr>
          <a:lstStyle/>
          <a:p>
            <a:pPr algn="ctr" fontAlgn="auto">
              <a:lnSpc>
                <a:spcPct val="150000"/>
              </a:lnSpc>
            </a:pPr>
            <a:r>
              <a:rPr lang="zh-CN" altLang="en-US" sz="3600" b="1" spc="150">
                <a:solidFill>
                  <a:schemeClr val="bg2">
                    <a:lumMod val="10000"/>
                  </a:schemeClr>
                </a:solidFill>
                <a:latin typeface="微软雅黑" panose="020B0503020204020204" charset="-122"/>
                <a:ea typeface="微软雅黑" panose="020B0503020204020204" charset="-122"/>
              </a:rPr>
              <a:t>目    录   </a:t>
            </a:r>
          </a:p>
          <a:p>
            <a:pPr algn="ctr" fontAlgn="auto">
              <a:lnSpc>
                <a:spcPct val="150000"/>
              </a:lnSpc>
            </a:pPr>
            <a:r>
              <a:rPr lang="en-US" altLang="zh-CN" sz="3600" b="1" spc="150">
                <a:solidFill>
                  <a:schemeClr val="bg2">
                    <a:lumMod val="10000"/>
                  </a:schemeClr>
                </a:solidFill>
                <a:latin typeface="微软雅黑" panose="020B0503020204020204" charset="-122"/>
                <a:ea typeface="微软雅黑" panose="020B0503020204020204" charset="-122"/>
              </a:rPr>
              <a:t>CATALOG </a:t>
            </a:r>
          </a:p>
        </p:txBody>
      </p:sp>
      <p:grpSp>
        <p:nvGrpSpPr>
          <p:cNvPr id="24" name="组合 23"/>
          <p:cNvGrpSpPr/>
          <p:nvPr>
            <p:custDataLst>
              <p:tags r:id="rId1"/>
            </p:custDataLst>
          </p:nvPr>
        </p:nvGrpSpPr>
        <p:grpSpPr>
          <a:xfrm>
            <a:off x="2260919" y="2699038"/>
            <a:ext cx="3862790" cy="830997"/>
            <a:chOff x="400050" y="1810673"/>
            <a:chExt cx="4308141" cy="926805"/>
          </a:xfrm>
        </p:grpSpPr>
        <p:sp>
          <p:nvSpPr>
            <p:cNvPr id="7" name="矩形 6"/>
            <p:cNvSpPr/>
            <p:nvPr>
              <p:custDataLst>
                <p:tags r:id="rId17"/>
              </p:custDataLst>
            </p:nvPr>
          </p:nvSpPr>
          <p:spPr>
            <a:xfrm>
              <a:off x="1122696" y="1810673"/>
              <a:ext cx="3585495" cy="926805"/>
            </a:xfrm>
            <a:prstGeom prst="rect">
              <a:avLst/>
            </a:prstGeom>
          </p:spPr>
          <p:txBody>
            <a:bodyPr wrap="square">
              <a:spAutoFit/>
            </a:bodyPr>
            <a:lstStyle/>
            <a:p>
              <a:pPr algn="ctr">
                <a:defRPr/>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绪论</a:t>
              </a:r>
            </a:p>
            <a:p>
              <a:pPr algn="ctr">
                <a:defRPr/>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Introduction</a:t>
              </a:r>
            </a:p>
          </p:txBody>
        </p:sp>
        <p:sp>
          <p:nvSpPr>
            <p:cNvPr id="8" name="椭圆 7"/>
            <p:cNvSpPr/>
            <p:nvPr>
              <p:custDataLst>
                <p:tags r:id="rId18"/>
              </p:custDataLst>
            </p:nvPr>
          </p:nvSpPr>
          <p:spPr>
            <a:xfrm>
              <a:off x="400050" y="1915779"/>
              <a:ext cx="713121" cy="713121"/>
            </a:xfrm>
            <a:prstGeom prst="ellipse">
              <a:avLst/>
            </a:prstGeom>
            <a:solidFill>
              <a:srgbClr val="557099"/>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1</a:t>
              </a:r>
              <a:endParaRPr lang="zh-CN" altLang="en-US" sz="3200" dirty="0">
                <a:solidFill>
                  <a:schemeClr val="bg1"/>
                </a:solidFill>
              </a:endParaRPr>
            </a:p>
          </p:txBody>
        </p:sp>
      </p:grpSp>
      <p:grpSp>
        <p:nvGrpSpPr>
          <p:cNvPr id="23" name="组合 22"/>
          <p:cNvGrpSpPr/>
          <p:nvPr>
            <p:custDataLst>
              <p:tags r:id="rId2"/>
            </p:custDataLst>
          </p:nvPr>
        </p:nvGrpSpPr>
        <p:grpSpPr>
          <a:xfrm>
            <a:off x="2260918" y="4138091"/>
            <a:ext cx="3945917" cy="1569660"/>
            <a:chOff x="400050" y="3953799"/>
            <a:chExt cx="3899319" cy="1750628"/>
          </a:xfrm>
        </p:grpSpPr>
        <p:sp>
          <p:nvSpPr>
            <p:cNvPr id="9" name="椭圆 8"/>
            <p:cNvSpPr/>
            <p:nvPr>
              <p:custDataLst>
                <p:tags r:id="rId15"/>
              </p:custDataLst>
            </p:nvPr>
          </p:nvSpPr>
          <p:spPr>
            <a:xfrm>
              <a:off x="400050" y="4058904"/>
              <a:ext cx="713121" cy="713121"/>
            </a:xfrm>
            <a:prstGeom prst="ellipse">
              <a:avLst/>
            </a:prstGeom>
            <a:solidFill>
              <a:schemeClr val="accent3"/>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3</a:t>
              </a:r>
              <a:endParaRPr lang="zh-CN" altLang="en-US" sz="3200" dirty="0">
                <a:solidFill>
                  <a:schemeClr val="bg1"/>
                </a:solidFill>
              </a:endParaRPr>
            </a:p>
          </p:txBody>
        </p:sp>
        <p:sp>
          <p:nvSpPr>
            <p:cNvPr id="19" name="矩形 18"/>
            <p:cNvSpPr/>
            <p:nvPr>
              <p:custDataLst>
                <p:tags r:id="rId16"/>
              </p:custDataLst>
            </p:nvPr>
          </p:nvSpPr>
          <p:spPr>
            <a:xfrm>
              <a:off x="1122696" y="3953799"/>
              <a:ext cx="3176673" cy="1750628"/>
            </a:xfrm>
            <a:prstGeom prst="rect">
              <a:avLst/>
            </a:prstGeom>
          </p:spPr>
          <p:txBody>
            <a:bodyPr wrap="square">
              <a:spAutoFit/>
            </a:bodyPr>
            <a:lstStyle/>
            <a:p>
              <a:pPr algn="ctr">
                <a:defRPr/>
              </a:pPr>
              <a:r>
                <a:rPr lang="zh-CN" altLang="en-US" sz="2400" b="1" dirty="0">
                  <a:solidFill>
                    <a:schemeClr val="tx1">
                      <a:lumMod val="65000"/>
                      <a:lumOff val="35000"/>
                    </a:schemeClr>
                  </a:solidFill>
                  <a:latin typeface="微软雅黑" panose="020B0503020204020204" charset="-122"/>
                  <a:ea typeface="微软雅黑" panose="020B0503020204020204" charset="-122"/>
                  <a:sym typeface="+mn-ea"/>
                </a:rPr>
                <a:t>软件介绍</a:t>
              </a:r>
            </a:p>
            <a:p>
              <a:pPr algn="ctr">
                <a:defRPr/>
              </a:pPr>
              <a:r>
                <a:rPr lang="en-US" altLang="zh-CN" sz="2400" b="1" dirty="0" smtClean="0">
                  <a:solidFill>
                    <a:schemeClr val="tx1">
                      <a:lumMod val="65000"/>
                      <a:lumOff val="35000"/>
                    </a:schemeClr>
                  </a:solidFill>
                  <a:latin typeface="微软雅黑" panose="020B0503020204020204" charset="-122"/>
                  <a:ea typeface="微软雅黑" panose="020B0503020204020204" charset="-122"/>
                  <a:sym typeface="+mn-ea"/>
                </a:rPr>
                <a:t>The introduction of </a:t>
              </a:r>
            </a:p>
            <a:p>
              <a:pPr algn="ctr">
                <a:defRPr/>
              </a:pPr>
              <a:r>
                <a:rPr lang="en-US" altLang="zh-CN" sz="2400" b="1" dirty="0" smtClean="0">
                  <a:solidFill>
                    <a:schemeClr val="tx1">
                      <a:lumMod val="65000"/>
                      <a:lumOff val="35000"/>
                    </a:schemeClr>
                  </a:solidFill>
                  <a:latin typeface="微软雅黑" panose="020B0503020204020204" charset="-122"/>
                  <a:ea typeface="微软雅黑" panose="020B0503020204020204" charset="-122"/>
                  <a:sym typeface="+mn-ea"/>
                </a:rPr>
                <a:t>software</a:t>
              </a:r>
              <a:r>
                <a:rPr lang="zh-CN" altLang="en-US" sz="2400" b="1" dirty="0" smtClean="0">
                  <a:solidFill>
                    <a:schemeClr val="tx1">
                      <a:lumMod val="65000"/>
                      <a:lumOff val="35000"/>
                    </a:schemeClr>
                  </a:solidFill>
                  <a:latin typeface="微软雅黑" panose="020B0503020204020204" charset="-122"/>
                  <a:ea typeface="微软雅黑" panose="020B0503020204020204" charset="-122"/>
                  <a:sym typeface="+mn-ea"/>
                </a:rPr>
                <a:t> </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0" name="组合 9"/>
          <p:cNvGrpSpPr/>
          <p:nvPr>
            <p:custDataLst>
              <p:tags r:id="rId3"/>
            </p:custDataLst>
          </p:nvPr>
        </p:nvGrpSpPr>
        <p:grpSpPr>
          <a:xfrm>
            <a:off x="5726545" y="2699038"/>
            <a:ext cx="4212158" cy="1200329"/>
            <a:chOff x="4155700" y="1563023"/>
            <a:chExt cx="4697788" cy="1338716"/>
          </a:xfrm>
        </p:grpSpPr>
        <p:sp>
          <p:nvSpPr>
            <p:cNvPr id="13" name="椭圆 12"/>
            <p:cNvSpPr/>
            <p:nvPr>
              <p:custDataLst>
                <p:tags r:id="rId13"/>
              </p:custDataLst>
            </p:nvPr>
          </p:nvSpPr>
          <p:spPr>
            <a:xfrm>
              <a:off x="8140367" y="1668128"/>
              <a:ext cx="713121" cy="713121"/>
            </a:xfrm>
            <a:prstGeom prst="ellipse">
              <a:avLst/>
            </a:prstGeom>
            <a:solidFill>
              <a:srgbClr val="557099"/>
            </a:solidFill>
            <a:ln w="381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2</a:t>
              </a:r>
              <a:endParaRPr lang="zh-CN" altLang="en-US" sz="3200" dirty="0">
                <a:solidFill>
                  <a:schemeClr val="bg1"/>
                </a:solidFill>
              </a:endParaRPr>
            </a:p>
          </p:txBody>
        </p:sp>
        <p:sp>
          <p:nvSpPr>
            <p:cNvPr id="20" name="矩形 19"/>
            <p:cNvSpPr/>
            <p:nvPr>
              <p:custDataLst>
                <p:tags r:id="rId14"/>
              </p:custDataLst>
            </p:nvPr>
          </p:nvSpPr>
          <p:spPr>
            <a:xfrm>
              <a:off x="4155700" y="1563023"/>
              <a:ext cx="3969211" cy="1338716"/>
            </a:xfrm>
            <a:prstGeom prst="rect">
              <a:avLst/>
            </a:prstGeom>
          </p:spPr>
          <p:txBody>
            <a:bodyPr wrap="square">
              <a:spAutoFit/>
            </a:bodyPr>
            <a:lstStyle/>
            <a:p>
              <a:pPr algn="ctr">
                <a:defRPr/>
              </a:pPr>
              <a:r>
                <a:rPr lang="zh-CN" altLang="en-US" sz="2400" b="1" dirty="0" smtClean="0">
                  <a:solidFill>
                    <a:srgbClr val="000000">
                      <a:lumMod val="65000"/>
                      <a:lumOff val="35000"/>
                    </a:srgbClr>
                  </a:solidFill>
                  <a:latin typeface="微软雅黑" panose="020B0503020204020204" charset="-122"/>
                  <a:ea typeface="微软雅黑" panose="020B0503020204020204" charset="-122"/>
                  <a:sym typeface="+mn-ea"/>
                </a:rPr>
                <a:t>硬件介绍</a:t>
              </a:r>
              <a:endParaRPr lang="zh-CN" altLang="en-US" sz="2400" b="1" dirty="0">
                <a:solidFill>
                  <a:srgbClr val="000000">
                    <a:lumMod val="65000"/>
                    <a:lumOff val="35000"/>
                  </a:srgbClr>
                </a:solidFill>
                <a:latin typeface="微软雅黑" panose="020B0503020204020204" charset="-122"/>
                <a:ea typeface="微软雅黑" panose="020B0503020204020204" charset="-122"/>
              </a:endParaRPr>
            </a:p>
            <a:p>
              <a:pPr algn="ctr">
                <a:defRPr/>
              </a:pPr>
              <a:r>
                <a:rPr lang="en-US" altLang="zh-CN" sz="2400" b="1" dirty="0" smtClean="0">
                  <a:solidFill>
                    <a:srgbClr val="000000">
                      <a:lumMod val="65000"/>
                      <a:lumOff val="35000"/>
                    </a:srgbClr>
                  </a:solidFill>
                  <a:latin typeface="微软雅黑" panose="020B0503020204020204" charset="-122"/>
                  <a:ea typeface="微软雅黑" panose="020B0503020204020204" charset="-122"/>
                  <a:sym typeface="+mn-ea"/>
                </a:rPr>
                <a:t>The introduction of</a:t>
              </a:r>
            </a:p>
            <a:p>
              <a:pPr algn="ctr">
                <a:defRPr/>
              </a:pPr>
              <a:r>
                <a:rPr lang="en-US" altLang="zh-CN" sz="2400" b="1" dirty="0" smtClean="0">
                  <a:solidFill>
                    <a:srgbClr val="000000">
                      <a:lumMod val="65000"/>
                      <a:lumOff val="35000"/>
                    </a:srgbClr>
                  </a:solidFill>
                  <a:latin typeface="微软雅黑" panose="020B0503020204020204" charset="-122"/>
                  <a:ea typeface="微软雅黑" panose="020B0503020204020204" charset="-122"/>
                  <a:sym typeface="+mn-ea"/>
                </a:rPr>
                <a:t>Hardware</a:t>
              </a:r>
              <a:r>
                <a:rPr lang="zh-CN" altLang="en-US" sz="2400" b="1" dirty="0" smtClean="0">
                  <a:solidFill>
                    <a:srgbClr val="000000">
                      <a:lumMod val="65000"/>
                      <a:lumOff val="35000"/>
                    </a:srgbClr>
                  </a:solidFill>
                  <a:latin typeface="微软雅黑" panose="020B0503020204020204" charset="-122"/>
                  <a:ea typeface="微软雅黑" panose="020B0503020204020204" charset="-122"/>
                  <a:sym typeface="+mn-ea"/>
                </a:rPr>
                <a:t> </a:t>
              </a:r>
              <a:endParaRPr lang="en-US" altLang="zh-CN" sz="2400" b="1" dirty="0"/>
            </a:p>
          </p:txBody>
        </p:sp>
      </p:grpSp>
      <p:grpSp>
        <p:nvGrpSpPr>
          <p:cNvPr id="11" name="组合 10"/>
          <p:cNvGrpSpPr/>
          <p:nvPr>
            <p:custDataLst>
              <p:tags r:id="rId4"/>
            </p:custDataLst>
          </p:nvPr>
        </p:nvGrpSpPr>
        <p:grpSpPr>
          <a:xfrm>
            <a:off x="6123709" y="4138089"/>
            <a:ext cx="3814994" cy="1200329"/>
            <a:chOff x="4948238" y="3167986"/>
            <a:chExt cx="3905250" cy="1338717"/>
          </a:xfrm>
        </p:grpSpPr>
        <p:sp>
          <p:nvSpPr>
            <p:cNvPr id="12" name="椭圆 11"/>
            <p:cNvSpPr/>
            <p:nvPr>
              <p:custDataLst>
                <p:tags r:id="rId11"/>
              </p:custDataLst>
            </p:nvPr>
          </p:nvSpPr>
          <p:spPr>
            <a:xfrm>
              <a:off x="8140367" y="3273091"/>
              <a:ext cx="713121" cy="713121"/>
            </a:xfrm>
            <a:prstGeom prst="ellipse">
              <a:avLst/>
            </a:prstGeom>
            <a:solidFill>
              <a:srgbClr val="A5A5A5"/>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4</a:t>
              </a:r>
              <a:endParaRPr lang="zh-CN" altLang="en-US" sz="3200" dirty="0">
                <a:solidFill>
                  <a:schemeClr val="bg1"/>
                </a:solidFill>
              </a:endParaRPr>
            </a:p>
          </p:txBody>
        </p:sp>
        <p:sp>
          <p:nvSpPr>
            <p:cNvPr id="21" name="矩形 20"/>
            <p:cNvSpPr/>
            <p:nvPr>
              <p:custDataLst>
                <p:tags r:id="rId12"/>
              </p:custDataLst>
            </p:nvPr>
          </p:nvSpPr>
          <p:spPr>
            <a:xfrm>
              <a:off x="4948238" y="3167986"/>
              <a:ext cx="3176673" cy="1338717"/>
            </a:xfrm>
            <a:prstGeom prst="rect">
              <a:avLst/>
            </a:prstGeom>
          </p:spPr>
          <p:txBody>
            <a:bodyPr wrap="square">
              <a:spAutoFit/>
            </a:bodyPr>
            <a:lstStyle/>
            <a:p>
              <a:pPr algn="ctr">
                <a:defRPr/>
              </a:pPr>
              <a:r>
                <a:rPr lang="zh-CN" altLang="en-US" sz="2400" b="1" dirty="0" smtClean="0">
                  <a:solidFill>
                    <a:srgbClr val="000000">
                      <a:lumMod val="65000"/>
                      <a:lumOff val="35000"/>
                    </a:srgbClr>
                  </a:solidFill>
                  <a:latin typeface="微软雅黑" panose="020B0503020204020204" charset="-122"/>
                  <a:ea typeface="微软雅黑" panose="020B0503020204020204" charset="-122"/>
                  <a:sym typeface="+mn-ea"/>
                </a:rPr>
                <a:t>原理阐述</a:t>
              </a:r>
              <a:endParaRPr lang="en-US" altLang="zh-CN" sz="2400" b="1" dirty="0" smtClean="0">
                <a:solidFill>
                  <a:srgbClr val="000000">
                    <a:lumMod val="65000"/>
                    <a:lumOff val="35000"/>
                  </a:srgbClr>
                </a:solidFill>
                <a:latin typeface="微软雅黑" panose="020B0503020204020204" charset="-122"/>
                <a:ea typeface="微软雅黑" panose="020B0503020204020204" charset="-122"/>
                <a:sym typeface="+mn-ea"/>
              </a:endParaRPr>
            </a:p>
            <a:p>
              <a:pPr algn="ctr">
                <a:defRPr/>
              </a:pPr>
              <a:r>
                <a:rPr lang="en-US" altLang="zh-CN" sz="2400" b="1" dirty="0" smtClean="0">
                  <a:solidFill>
                    <a:schemeClr val="tx1">
                      <a:lumMod val="65000"/>
                      <a:lumOff val="35000"/>
                    </a:schemeClr>
                  </a:solidFill>
                  <a:latin typeface="微软雅黑" panose="020B0503020204020204" charset="-122"/>
                  <a:ea typeface="微软雅黑" panose="020B0503020204020204" charset="-122"/>
                </a:rPr>
                <a:t>The principle of this</a:t>
              </a:r>
              <a:endParaRPr lang="en-US" altLang="zh-CN" sz="2400" b="1" dirty="0">
                <a:solidFill>
                  <a:schemeClr val="tx1">
                    <a:lumMod val="65000"/>
                    <a:lumOff val="35000"/>
                  </a:schemeClr>
                </a:solidFill>
                <a:latin typeface="微软雅黑" panose="020B0503020204020204" charset="-122"/>
                <a:ea typeface="微软雅黑" panose="020B0503020204020204" charset="-122"/>
              </a:endParaRPr>
            </a:p>
          </p:txBody>
        </p:sp>
      </p:grpSp>
      <p:grpSp>
        <p:nvGrpSpPr>
          <p:cNvPr id="29" name="组合 28"/>
          <p:cNvGrpSpPr/>
          <p:nvPr>
            <p:custDataLst>
              <p:tags r:id="rId5"/>
            </p:custDataLst>
          </p:nvPr>
        </p:nvGrpSpPr>
        <p:grpSpPr>
          <a:xfrm>
            <a:off x="2260919" y="5577141"/>
            <a:ext cx="3862790" cy="1200329"/>
            <a:chOff x="400050" y="3953799"/>
            <a:chExt cx="4308141" cy="1338717"/>
          </a:xfrm>
        </p:grpSpPr>
        <p:sp>
          <p:nvSpPr>
            <p:cNvPr id="30" name="椭圆 29"/>
            <p:cNvSpPr/>
            <p:nvPr>
              <p:custDataLst>
                <p:tags r:id="rId9"/>
              </p:custDataLst>
            </p:nvPr>
          </p:nvSpPr>
          <p:spPr>
            <a:xfrm>
              <a:off x="400050" y="4058904"/>
              <a:ext cx="713121" cy="713121"/>
            </a:xfrm>
            <a:prstGeom prst="ellipse">
              <a:avLst/>
            </a:prstGeom>
            <a:solidFill>
              <a:srgbClr val="906E9B"/>
            </a:solid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5</a:t>
              </a:r>
              <a:endParaRPr lang="zh-CN" altLang="en-US" sz="3200" dirty="0">
                <a:solidFill>
                  <a:schemeClr val="bg1"/>
                </a:solidFill>
              </a:endParaRPr>
            </a:p>
          </p:txBody>
        </p:sp>
        <p:sp>
          <p:nvSpPr>
            <p:cNvPr id="31" name="矩形 30"/>
            <p:cNvSpPr/>
            <p:nvPr>
              <p:custDataLst>
                <p:tags r:id="rId10"/>
              </p:custDataLst>
            </p:nvPr>
          </p:nvSpPr>
          <p:spPr>
            <a:xfrm>
              <a:off x="1122696" y="3953799"/>
              <a:ext cx="3585495" cy="1338717"/>
            </a:xfrm>
            <a:prstGeom prst="rect">
              <a:avLst/>
            </a:prstGeom>
          </p:spPr>
          <p:txBody>
            <a:bodyPr wrap="square">
              <a:spAutoFit/>
            </a:bodyPr>
            <a:lstStyle/>
            <a:p>
              <a:pPr algn="ctr">
                <a:defRPr/>
              </a:pPr>
              <a:r>
                <a:rPr lang="zh-CN" altLang="en-US" sz="2400" b="1" dirty="0" smtClean="0">
                  <a:solidFill>
                    <a:schemeClr val="tx1">
                      <a:lumMod val="65000"/>
                      <a:lumOff val="35000"/>
                    </a:schemeClr>
                  </a:solidFill>
                  <a:latin typeface="微软雅黑" panose="020B0503020204020204" charset="-122"/>
                  <a:ea typeface="微软雅黑" panose="020B0503020204020204" charset="-122"/>
                  <a:sym typeface="+mn-ea"/>
                </a:rPr>
                <a:t>过程演示</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a:p>
              <a:pPr algn="ctr">
                <a:defRPr/>
              </a:pPr>
              <a:r>
                <a:rPr lang="en-US" altLang="zh-CN" sz="2400" b="1" dirty="0" smtClean="0">
                  <a:solidFill>
                    <a:schemeClr val="tx1">
                      <a:lumMod val="65000"/>
                      <a:lumOff val="35000"/>
                    </a:schemeClr>
                  </a:solidFill>
                  <a:latin typeface="微软雅黑" panose="020B0503020204020204" charset="-122"/>
                  <a:ea typeface="微软雅黑" panose="020B0503020204020204" charset="-122"/>
                  <a:sym typeface="+mn-ea"/>
                </a:rPr>
                <a:t>Process</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a:p>
              <a:pPr algn="ctr">
                <a:defRPr/>
              </a:pPr>
              <a:r>
                <a:rPr lang="en-US" altLang="zh-CN" sz="2400" b="1" dirty="0">
                  <a:solidFill>
                    <a:schemeClr val="tx1">
                      <a:lumMod val="65000"/>
                      <a:lumOff val="35000"/>
                    </a:schemeClr>
                  </a:solidFill>
                  <a:latin typeface="微软雅黑" panose="020B0503020204020204" charset="-122"/>
                  <a:ea typeface="微软雅黑" panose="020B0503020204020204" charset="-122"/>
                  <a:sym typeface="+mn-ea"/>
                </a:rPr>
                <a:t>d</a:t>
              </a:r>
              <a:r>
                <a:rPr lang="en-US" altLang="zh-CN" sz="2400" b="1" dirty="0" smtClean="0">
                  <a:solidFill>
                    <a:schemeClr val="tx1">
                      <a:lumMod val="65000"/>
                      <a:lumOff val="35000"/>
                    </a:schemeClr>
                  </a:solidFill>
                  <a:latin typeface="微软雅黑" panose="020B0503020204020204" charset="-122"/>
                  <a:ea typeface="微软雅黑" panose="020B0503020204020204" charset="-122"/>
                  <a:sym typeface="+mn-ea"/>
                </a:rPr>
                <a:t>emonstration</a:t>
              </a:r>
              <a:endParaRPr lang="zh-CN" altLang="en-US" sz="2400" b="1"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4" name="组合 13"/>
          <p:cNvGrpSpPr/>
          <p:nvPr>
            <p:custDataLst>
              <p:tags r:id="rId6"/>
            </p:custDataLst>
          </p:nvPr>
        </p:nvGrpSpPr>
        <p:grpSpPr>
          <a:xfrm>
            <a:off x="6216474" y="5577142"/>
            <a:ext cx="3722229" cy="830997"/>
            <a:chOff x="4948238" y="4772949"/>
            <a:chExt cx="3905250" cy="926804"/>
          </a:xfrm>
        </p:grpSpPr>
        <p:sp>
          <p:nvSpPr>
            <p:cNvPr id="33" name="椭圆 32"/>
            <p:cNvSpPr/>
            <p:nvPr>
              <p:custDataLst>
                <p:tags r:id="rId7"/>
              </p:custDataLst>
            </p:nvPr>
          </p:nvSpPr>
          <p:spPr>
            <a:xfrm>
              <a:off x="8140367" y="4878054"/>
              <a:ext cx="713121" cy="713121"/>
            </a:xfrm>
            <a:prstGeom prst="ellipse">
              <a:avLst/>
            </a:prstGeom>
            <a:solidFill>
              <a:srgbClr val="906E9B"/>
            </a:solid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6</a:t>
              </a:r>
              <a:endParaRPr lang="zh-CN" altLang="en-US" sz="3200" dirty="0">
                <a:solidFill>
                  <a:schemeClr val="bg1"/>
                </a:solidFill>
              </a:endParaRPr>
            </a:p>
          </p:txBody>
        </p:sp>
        <p:sp>
          <p:nvSpPr>
            <p:cNvPr id="34" name="矩形 33"/>
            <p:cNvSpPr/>
            <p:nvPr>
              <p:custDataLst>
                <p:tags r:id="rId8"/>
              </p:custDataLst>
            </p:nvPr>
          </p:nvSpPr>
          <p:spPr>
            <a:xfrm>
              <a:off x="4948238" y="4772949"/>
              <a:ext cx="3176673" cy="926804"/>
            </a:xfrm>
            <a:prstGeom prst="rect">
              <a:avLst/>
            </a:prstGeom>
          </p:spPr>
          <p:txBody>
            <a:bodyPr wrap="square">
              <a:spAutoFit/>
            </a:bodyPr>
            <a:lstStyle/>
            <a:p>
              <a:pPr algn="ctr">
                <a:defRPr/>
              </a:pPr>
              <a:r>
                <a:rPr lang="zh-CN" altLang="en-US" sz="2400" b="1" dirty="0" smtClean="0">
                  <a:solidFill>
                    <a:srgbClr val="000000">
                      <a:lumMod val="65000"/>
                      <a:lumOff val="35000"/>
                    </a:srgbClr>
                  </a:solidFill>
                  <a:latin typeface="微软雅黑" panose="020B0503020204020204" charset="-122"/>
                  <a:ea typeface="微软雅黑" panose="020B0503020204020204" charset="-122"/>
                  <a:sym typeface="+mn-ea"/>
                </a:rPr>
                <a:t>总结</a:t>
              </a:r>
              <a:endParaRPr lang="zh-CN" altLang="en-US" sz="2400" b="1" dirty="0">
                <a:solidFill>
                  <a:srgbClr val="000000">
                    <a:lumMod val="65000"/>
                    <a:lumOff val="35000"/>
                  </a:srgbClr>
                </a:solidFill>
                <a:latin typeface="微软雅黑" panose="020B0503020204020204" charset="-122"/>
                <a:ea typeface="微软雅黑" panose="020B0503020204020204" charset="-122"/>
              </a:endParaRPr>
            </a:p>
            <a:p>
              <a:pPr algn="ctr">
                <a:defRPr/>
              </a:pPr>
              <a:r>
                <a:rPr lang="en-US" altLang="zh-CN" sz="2400" b="1" dirty="0">
                  <a:solidFill>
                    <a:srgbClr val="000000">
                      <a:lumMod val="65000"/>
                      <a:lumOff val="35000"/>
                    </a:srgbClr>
                  </a:solidFill>
                  <a:latin typeface="微软雅黑" panose="020B0503020204020204" charset="-122"/>
                  <a:ea typeface="微软雅黑" panose="020B0503020204020204" charset="-122"/>
                  <a:sym typeface="+mn-ea"/>
                </a:rPr>
                <a:t>S</a:t>
              </a:r>
              <a:r>
                <a:rPr lang="zh-CN" altLang="en-US" sz="2400" b="1" dirty="0">
                  <a:solidFill>
                    <a:srgbClr val="000000">
                      <a:lumMod val="65000"/>
                      <a:lumOff val="35000"/>
                    </a:srgbClr>
                  </a:solidFill>
                  <a:latin typeface="微软雅黑" panose="020B0503020204020204" charset="-122"/>
                  <a:ea typeface="微软雅黑" panose="020B0503020204020204" charset="-122"/>
                  <a:sym typeface="+mn-ea"/>
                </a:rPr>
                <a:t>ummary</a:t>
              </a:r>
              <a:endParaRPr lang="en-US" altLang="zh-CN" sz="2400"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130594"/>
          <p:cNvPicPr>
            <a:picLocks noChangeAspect="1"/>
          </p:cNvPicPr>
          <p:nvPr/>
        </p:nvPicPr>
        <p:blipFill>
          <a:blip r:embed="rId4"/>
          <a:srcRect r="70556"/>
          <a:stretch>
            <a:fillRect/>
          </a:stretch>
        </p:blipFill>
        <p:spPr>
          <a:xfrm>
            <a:off x="596900" y="600075"/>
            <a:ext cx="3380740" cy="5657850"/>
          </a:xfrm>
          <a:prstGeom prst="rect">
            <a:avLst/>
          </a:prstGeom>
        </p:spPr>
      </p:pic>
      <p:pic>
        <p:nvPicPr>
          <p:cNvPr id="11" name="图片 10" descr="1130594"/>
          <p:cNvPicPr>
            <a:picLocks noChangeAspect="1"/>
          </p:cNvPicPr>
          <p:nvPr/>
        </p:nvPicPr>
        <p:blipFill>
          <a:blip r:embed="rId4"/>
          <a:srcRect l="24316" r="14235"/>
          <a:stretch>
            <a:fillRect/>
          </a:stretch>
        </p:blipFill>
        <p:spPr>
          <a:xfrm>
            <a:off x="4341495" y="600075"/>
            <a:ext cx="7088505" cy="5657850"/>
          </a:xfrm>
          <a:prstGeom prst="rect">
            <a:avLst/>
          </a:prstGeom>
        </p:spPr>
      </p:pic>
      <p:sp>
        <p:nvSpPr>
          <p:cNvPr id="12" name="矩形 11"/>
          <p:cNvSpPr/>
          <p:nvPr/>
        </p:nvSpPr>
        <p:spPr>
          <a:xfrm>
            <a:off x="596900" y="600075"/>
            <a:ext cx="3744595" cy="5657850"/>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95705" y="600075"/>
            <a:ext cx="2183130" cy="56584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bg2">
                    <a:lumMod val="10000"/>
                  </a:schemeClr>
                </a:solidFill>
                <a:latin typeface="微软雅黑" panose="020B0503020204020204" charset="-122"/>
                <a:ea typeface="微软雅黑" panose="020B0503020204020204" charset="-122"/>
                <a:sym typeface="+mn-ea"/>
              </a:rPr>
              <a:t>01 </a:t>
            </a: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绪论</a:t>
            </a:r>
          </a:p>
          <a:p>
            <a:pPr algn="l">
              <a:defRPr/>
            </a:pPr>
            <a:r>
              <a:rPr lang="zh-CN" altLang="en-US" sz="3200" b="1" spc="150" dirty="0">
                <a:solidFill>
                  <a:schemeClr val="tx1">
                    <a:lumMod val="65000"/>
                    <a:lumOff val="35000"/>
                  </a:schemeClr>
                </a:solidFill>
                <a:uFillTx/>
                <a:latin typeface="微软雅黑" panose="020B0503020204020204" charset="-122"/>
                <a:ea typeface="微软雅黑" panose="020B0503020204020204" charset="-122"/>
                <a:sym typeface="+mn-ea"/>
              </a:rPr>
              <a:t>Introduction</a:t>
            </a:r>
          </a:p>
          <a:p>
            <a:pPr algn="l">
              <a:defRPr/>
            </a:pPr>
            <a:endParaRPr lang="zh-CN" altLang="en-US" sz="32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155212"/>
          <p:cNvPicPr>
            <a:picLocks noChangeAspect="1"/>
          </p:cNvPicPr>
          <p:nvPr/>
        </p:nvPicPr>
        <p:blipFill>
          <a:blip r:embed="rId4"/>
          <a:stretch>
            <a:fillRect/>
          </a:stretch>
        </p:blipFill>
        <p:spPr>
          <a:xfrm>
            <a:off x="-5080" y="-3175"/>
            <a:ext cx="12202160" cy="6883400"/>
          </a:xfrm>
          <a:prstGeom prst="rect">
            <a:avLst/>
          </a:prstGeom>
        </p:spPr>
      </p:pic>
      <p:cxnSp>
        <p:nvCxnSpPr>
          <p:cNvPr id="6" name="直接连接符 5"/>
          <p:cNvCxnSpPr>
            <a:stCxn id="5" idx="0"/>
            <a:endCxn id="5" idx="2"/>
          </p:cNvCxnSpPr>
          <p:nvPr/>
        </p:nvCxnSpPr>
        <p:spPr>
          <a:xfrm>
            <a:off x="6096000" y="-3175"/>
            <a:ext cx="0" cy="6883400"/>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1"/>
          </p:cNvCxnSpPr>
          <p:nvPr/>
        </p:nvCxnSpPr>
        <p:spPr>
          <a:xfrm>
            <a:off x="-5080" y="3438525"/>
            <a:ext cx="12181840" cy="0"/>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49910" y="302895"/>
            <a:ext cx="5072380" cy="289814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50355" y="3749040"/>
            <a:ext cx="5072380" cy="289814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63892" y="272792"/>
            <a:ext cx="4844415" cy="3046988"/>
          </a:xfrm>
          <a:prstGeom prst="rect">
            <a:avLst/>
          </a:prstGeom>
          <a:noFill/>
        </p:spPr>
        <p:txBody>
          <a:bodyPr wrap="square" rtlCol="0">
            <a:spAutoFit/>
          </a:bodyPr>
          <a:lstStyle/>
          <a:p>
            <a:pPr fontAlgn="auto">
              <a:lnSpc>
                <a:spcPct val="150000"/>
              </a:lnSpc>
            </a:pPr>
            <a:r>
              <a:rPr lang="zh-CN" altLang="zh-CN" sz="1600" dirty="0">
                <a:latin typeface="微软雅黑" panose="020B0503020204020204" pitchFamily="34" charset="-122"/>
                <a:ea typeface="微软雅黑" panose="020B0503020204020204" pitchFamily="34" charset="-122"/>
              </a:rPr>
              <a:t>我国是朝代久远的医学大国，不论是从历史书籍还是历史电视剧题材中都可以看到号脉的记录与场景，并且在古代并没有先进的仪器设备，因此人们经过长期的实践与摸索后发现脉象蕴含着许多奥秘。不论是我们中医基本的望闻问切还是颇有些传奇色彩的悬丝诊脉，我们都通过号脉的方式去判断人体的各个情况，因此它在我们历史的文化长河还有医学长河中占有非常重要的地位。</a:t>
            </a:r>
            <a:endParaRPr lang="zh-CN" altLang="en-US" sz="1600" spc="130" dirty="0">
              <a:solidFill>
                <a:schemeClr val="tx1"/>
              </a:solidFill>
              <a:uFillTx/>
              <a:latin typeface="微软雅黑" panose="020B0503020204020204" charset="-122"/>
              <a:ea typeface="微软雅黑" panose="020B0503020204020204" charset="-122"/>
            </a:endParaRPr>
          </a:p>
        </p:txBody>
      </p:sp>
      <p:sp>
        <p:nvSpPr>
          <p:cNvPr id="11" name="文本框 10"/>
          <p:cNvSpPr txBox="1"/>
          <p:nvPr/>
        </p:nvSpPr>
        <p:spPr>
          <a:xfrm>
            <a:off x="6607868" y="3676016"/>
            <a:ext cx="5077344" cy="3046988"/>
          </a:xfrm>
          <a:prstGeom prst="rect">
            <a:avLst/>
          </a:prstGeom>
          <a:noFill/>
        </p:spPr>
        <p:txBody>
          <a:bodyPr wrap="square" rtlCol="0">
            <a:spAutoFit/>
          </a:bodyPr>
          <a:lstStyle/>
          <a:p>
            <a:pPr fontAlgn="auto">
              <a:lnSpc>
                <a:spcPct val="150000"/>
              </a:lnSpc>
            </a:pPr>
            <a:r>
              <a:rPr lang="zh-CN" altLang="zh-CN" sz="1600" dirty="0">
                <a:latin typeface="微软雅黑" panose="020B0503020204020204" pitchFamily="34" charset="-122"/>
                <a:ea typeface="微软雅黑" panose="020B0503020204020204" pitchFamily="34" charset="-122"/>
              </a:rPr>
              <a:t>脉诊是中医学中最独有的诊断方法之一。它有着的自己发展史和丰富的历史积淀。但是随着当今的各类设备仪器的不断发展和“快速”思想的不断发展，人们越来越趋于便捷和稳定得出相应的结果。但号脉还依然活跃在我们的生活中，它是“整体理念”和“辩证证据”的表现和运用。但随着实际医学的应用与实践，脉诊作为“环保安全无创”的诊断方法，也渐渐的引起了海内外的关注。</a:t>
            </a:r>
            <a:endParaRPr lang="zh-CN" altLang="en-US" sz="1600" dirty="0"/>
          </a:p>
        </p:txBody>
      </p:sp>
      <p:sp>
        <p:nvSpPr>
          <p:cNvPr id="2" name="文本框 1"/>
          <p:cNvSpPr txBox="1"/>
          <p:nvPr/>
        </p:nvSpPr>
        <p:spPr>
          <a:xfrm>
            <a:off x="7915533" y="1332955"/>
            <a:ext cx="2441694" cy="769441"/>
          </a:xfrm>
          <a:prstGeom prst="rect">
            <a:avLst/>
          </a:prstGeom>
          <a:noFill/>
        </p:spPr>
        <p:txBody>
          <a:bodyPr wrap="none" rtlCol="0">
            <a:spAutoFit/>
          </a:bodyPr>
          <a:lstStyle/>
          <a:p>
            <a:r>
              <a:rPr lang="zh-CN" altLang="en-US" sz="4400" dirty="0" smtClean="0">
                <a:solidFill>
                  <a:schemeClr val="bg1">
                    <a:lumMod val="95000"/>
                  </a:schemeClr>
                </a:solidFill>
                <a:latin typeface="微软雅黑" panose="020B0503020204020204" pitchFamily="34" charset="-122"/>
                <a:ea typeface="微软雅黑" panose="020B0503020204020204" pitchFamily="34" charset="-122"/>
              </a:rPr>
              <a:t>背景简介</a:t>
            </a:r>
            <a:endParaRPr lang="zh-CN" altLang="en-US" sz="4400" dirty="0">
              <a:solidFill>
                <a:schemeClr val="bg1">
                  <a:lumMod val="9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30594"/>
          <p:cNvPicPr>
            <a:picLocks noChangeAspect="1"/>
          </p:cNvPicPr>
          <p:nvPr/>
        </p:nvPicPr>
        <p:blipFill>
          <a:blip r:embed="rId4"/>
          <a:srcRect b="44119"/>
          <a:stretch>
            <a:fillRect/>
          </a:stretch>
        </p:blipFill>
        <p:spPr>
          <a:xfrm>
            <a:off x="-3810" y="1658620"/>
            <a:ext cx="12202160" cy="3827780"/>
          </a:xfrm>
          <a:prstGeom prst="rect">
            <a:avLst/>
          </a:prstGeom>
        </p:spPr>
      </p:pic>
      <p:sp>
        <p:nvSpPr>
          <p:cNvPr id="22" name="文本框 21"/>
          <p:cNvSpPr txBox="1"/>
          <p:nvPr/>
        </p:nvSpPr>
        <p:spPr>
          <a:xfrm>
            <a:off x="8519408" y="885883"/>
            <a:ext cx="2308324" cy="56584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02 </a:t>
            </a:r>
            <a:r>
              <a:rPr lang="zh-CN" altLang="en-US" sz="3600" b="1" spc="150" dirty="0">
                <a:solidFill>
                  <a:schemeClr val="tx1">
                    <a:lumMod val="65000"/>
                    <a:lumOff val="35000"/>
                  </a:schemeClr>
                </a:solidFill>
                <a:latin typeface="微软雅黑" panose="020B0503020204020204" charset="-122"/>
                <a:ea typeface="微软雅黑" panose="020B0503020204020204" charset="-122"/>
                <a:sym typeface="+mn-ea"/>
              </a:rPr>
              <a:t>硬件介绍</a:t>
            </a:r>
            <a:endParaRPr lang="zh-CN" altLang="en-US" sz="3600" b="1" spc="150" dirty="0" smtClean="0">
              <a:solidFill>
                <a:schemeClr val="tx1">
                  <a:lumMod val="65000"/>
                  <a:lumOff val="35000"/>
                </a:schemeClr>
              </a:solidFill>
              <a:latin typeface="微软雅黑" panose="020B0503020204020204" charset="-122"/>
              <a:ea typeface="微软雅黑" panose="020B0503020204020204" charset="-122"/>
              <a:sym typeface="+mn-ea"/>
            </a:endParaRPr>
          </a:p>
          <a:p>
            <a:pPr algn="l">
              <a:defRPr/>
            </a:pPr>
            <a:r>
              <a:rPr lang="en-US" altLang="zh-CN" sz="3600" b="1" spc="150" dirty="0" smtClean="0">
                <a:solidFill>
                  <a:schemeClr val="tx1">
                    <a:lumMod val="85000"/>
                    <a:lumOff val="15000"/>
                  </a:schemeClr>
                </a:solidFill>
                <a:latin typeface="微软雅黑" panose="020B0503020204020204" charset="-122"/>
                <a:ea typeface="微软雅黑" panose="020B0503020204020204" charset="-122"/>
                <a:sym typeface="+mn-ea"/>
              </a:rPr>
              <a:t>The introduction of</a:t>
            </a:r>
            <a:endParaRPr lang="zh-CN" altLang="en-US" sz="3600" b="1" spc="150" dirty="0" smtClean="0">
              <a:solidFill>
                <a:schemeClr val="tx1">
                  <a:lumMod val="65000"/>
                  <a:lumOff val="35000"/>
                </a:schemeClr>
              </a:solidFill>
              <a:latin typeface="微软雅黑" panose="020B0503020204020204" charset="-122"/>
              <a:ea typeface="微软雅黑" panose="020B0503020204020204" charset="-122"/>
              <a:sym typeface="+mn-ea"/>
            </a:endParaRPr>
          </a:p>
          <a:p>
            <a:pPr algn="l">
              <a:defRPr/>
            </a:pPr>
            <a:r>
              <a:rPr lang="en-US" altLang="zh-CN" sz="3600" b="1" dirty="0" smtClean="0">
                <a:solidFill>
                  <a:schemeClr val="tx1">
                    <a:lumMod val="65000"/>
                    <a:lumOff val="35000"/>
                  </a:schemeClr>
                </a:solidFill>
                <a:latin typeface="微软雅黑" panose="020B0503020204020204" charset="-122"/>
                <a:ea typeface="微软雅黑" panose="020B0503020204020204" charset="-122"/>
                <a:sym typeface="+mn-ea"/>
              </a:rPr>
              <a:t>        Hardware</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85460" y="5214620"/>
            <a:ext cx="5527040" cy="306070"/>
          </a:xfrm>
          <a:prstGeom prst="rect">
            <a:avLst/>
          </a:prstGeom>
          <a:gradFill>
            <a:gsLst>
              <a:gs pos="0">
                <a:srgbClr val="DF6E7E"/>
              </a:gs>
              <a:gs pos="100000">
                <a:srgbClr val="6A636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85459" y="1337945"/>
            <a:ext cx="3678613" cy="646331"/>
          </a:xfrm>
          <a:prstGeom prst="rect">
            <a:avLst/>
          </a:prstGeom>
          <a:noFill/>
        </p:spPr>
        <p:txBody>
          <a:bodyPr wrap="square" rtlCol="0">
            <a:spAutoFit/>
          </a:bodyPr>
          <a:lstStyle/>
          <a:p>
            <a:r>
              <a:rPr lang="zh-CN" altLang="en-US" sz="3600" b="1" dirty="0" smtClean="0">
                <a:solidFill>
                  <a:schemeClr val="tx1">
                    <a:lumMod val="65000"/>
                    <a:lumOff val="35000"/>
                  </a:schemeClr>
                </a:solidFill>
                <a:latin typeface="微软雅黑" panose="020B0503020204020204" charset="-122"/>
                <a:ea typeface="微软雅黑" panose="020B0503020204020204" charset="-122"/>
                <a:sym typeface="+mn-ea"/>
              </a:rPr>
              <a:t>硬件介绍</a:t>
            </a:r>
            <a:endParaRPr lang="en-US" altLang="zh-CN" sz="3600" b="1" dirty="0">
              <a:solidFill>
                <a:schemeClr val="tx1">
                  <a:lumMod val="65000"/>
                  <a:lumOff val="35000"/>
                </a:schemeClr>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26240" y="691832"/>
            <a:ext cx="3876675" cy="5168900"/>
          </a:xfrm>
          <a:prstGeom prst="rect">
            <a:avLst/>
          </a:prstGeom>
        </p:spPr>
      </p:pic>
      <p:sp>
        <p:nvSpPr>
          <p:cNvPr id="9" name="文本框 8"/>
          <p:cNvSpPr txBox="1"/>
          <p:nvPr/>
        </p:nvSpPr>
        <p:spPr>
          <a:xfrm>
            <a:off x="193964" y="2576946"/>
            <a:ext cx="2168286" cy="369332"/>
          </a:xfrm>
          <a:prstGeom prst="rect">
            <a:avLst/>
          </a:prstGeom>
          <a:noFill/>
        </p:spPr>
        <p:txBody>
          <a:bodyPr wrap="none" rtlCol="0">
            <a:spAutoFit/>
          </a:bodyPr>
          <a:lstStyle/>
          <a:p>
            <a:r>
              <a:rPr lang="en-US" altLang="zh-CN" dirty="0" smtClean="0"/>
              <a:t>LCD1602</a:t>
            </a:r>
            <a:r>
              <a:rPr lang="zh-CN" altLang="en-US" dirty="0" smtClean="0"/>
              <a:t>液晶显示屏</a:t>
            </a:r>
            <a:endParaRPr lang="zh-CN" altLang="en-US" dirty="0"/>
          </a:p>
        </p:txBody>
      </p:sp>
      <p:sp>
        <p:nvSpPr>
          <p:cNvPr id="10" name="文本框 9"/>
          <p:cNvSpPr txBox="1"/>
          <p:nvPr/>
        </p:nvSpPr>
        <p:spPr>
          <a:xfrm>
            <a:off x="3066473" y="2576946"/>
            <a:ext cx="1154545" cy="369332"/>
          </a:xfrm>
          <a:prstGeom prst="rect">
            <a:avLst/>
          </a:prstGeom>
          <a:solidFill>
            <a:srgbClr val="CCD9E5"/>
          </a:solidFill>
        </p:spPr>
        <p:txBody>
          <a:bodyPr wrap="square" rtlCol="0">
            <a:spAutoFit/>
          </a:bodyPr>
          <a:lstStyle/>
          <a:p>
            <a:r>
              <a:rPr lang="en-US" altLang="zh-CN" dirty="0" smtClean="0"/>
              <a:t>STC89C52</a:t>
            </a:r>
            <a:endParaRPr lang="zh-CN" altLang="en-US" dirty="0"/>
          </a:p>
        </p:txBody>
      </p:sp>
      <p:sp>
        <p:nvSpPr>
          <p:cNvPr id="11" name="文本框 10"/>
          <p:cNvSpPr txBox="1"/>
          <p:nvPr/>
        </p:nvSpPr>
        <p:spPr>
          <a:xfrm>
            <a:off x="748145" y="3546764"/>
            <a:ext cx="1681018" cy="369332"/>
          </a:xfrm>
          <a:prstGeom prst="rect">
            <a:avLst/>
          </a:prstGeom>
          <a:noFill/>
        </p:spPr>
        <p:txBody>
          <a:bodyPr wrap="square" rtlCol="0">
            <a:spAutoFit/>
          </a:bodyPr>
          <a:lstStyle/>
          <a:p>
            <a:r>
              <a:rPr lang="en-US" altLang="zh-CN" dirty="0" smtClean="0"/>
              <a:t>HC-05</a:t>
            </a:r>
            <a:r>
              <a:rPr lang="zh-CN" altLang="en-US" dirty="0" smtClean="0"/>
              <a:t>蓝牙模块</a:t>
            </a:r>
            <a:endParaRPr lang="zh-CN" altLang="en-US" dirty="0"/>
          </a:p>
        </p:txBody>
      </p:sp>
      <p:sp>
        <p:nvSpPr>
          <p:cNvPr id="12" name="文本框 11"/>
          <p:cNvSpPr txBox="1"/>
          <p:nvPr/>
        </p:nvSpPr>
        <p:spPr>
          <a:xfrm>
            <a:off x="3342737" y="4734451"/>
            <a:ext cx="1906291" cy="369332"/>
          </a:xfrm>
          <a:prstGeom prst="rect">
            <a:avLst/>
          </a:prstGeom>
          <a:solidFill>
            <a:srgbClr val="CCD9E5"/>
          </a:solidFill>
        </p:spPr>
        <p:txBody>
          <a:bodyPr wrap="none" rtlCol="0">
            <a:spAutoFit/>
          </a:bodyPr>
          <a:lstStyle/>
          <a:p>
            <a:r>
              <a:rPr lang="en-US" altLang="zh-CN" dirty="0" smtClean="0"/>
              <a:t>ST188</a:t>
            </a:r>
            <a:r>
              <a:rPr lang="zh-CN" altLang="en-US" dirty="0" smtClean="0"/>
              <a:t>红外传感器</a:t>
            </a:r>
            <a:endParaRPr lang="zh-CN" altLang="en-US" dirty="0"/>
          </a:p>
        </p:txBody>
      </p:sp>
      <p:sp>
        <p:nvSpPr>
          <p:cNvPr id="13" name="文本框 12"/>
          <p:cNvSpPr txBox="1"/>
          <p:nvPr/>
        </p:nvSpPr>
        <p:spPr>
          <a:xfrm>
            <a:off x="2115128" y="4196026"/>
            <a:ext cx="1403927" cy="369332"/>
          </a:xfrm>
          <a:prstGeom prst="rect">
            <a:avLst/>
          </a:prstGeom>
          <a:solidFill>
            <a:srgbClr val="CCD9E5"/>
          </a:solidFill>
        </p:spPr>
        <p:txBody>
          <a:bodyPr wrap="square" rtlCol="0">
            <a:spAutoFit/>
          </a:bodyPr>
          <a:lstStyle/>
          <a:p>
            <a:r>
              <a:rPr lang="zh-CN" altLang="en-US" dirty="0" smtClean="0"/>
              <a:t>运算放大器</a:t>
            </a:r>
            <a:endParaRPr lang="zh-CN" altLang="en-US" dirty="0"/>
          </a:p>
        </p:txBody>
      </p:sp>
      <p:sp>
        <p:nvSpPr>
          <p:cNvPr id="14" name="文本框 13"/>
          <p:cNvSpPr txBox="1"/>
          <p:nvPr/>
        </p:nvSpPr>
        <p:spPr>
          <a:xfrm>
            <a:off x="5585458" y="2224544"/>
            <a:ext cx="5527041"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下位机主要硬件分别是</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1.LCD1602</a:t>
            </a:r>
            <a:r>
              <a:rPr lang="zh-CN" altLang="en-US" sz="2400" dirty="0" smtClean="0">
                <a:latin typeface="宋体" panose="02010600030101010101" pitchFamily="2" charset="-122"/>
                <a:ea typeface="宋体" panose="02010600030101010101" pitchFamily="2" charset="-122"/>
              </a:rPr>
              <a:t>液晶显示屏 </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2.HC-05</a:t>
            </a:r>
            <a:r>
              <a:rPr lang="zh-CN" altLang="en-US" sz="2400" dirty="0" smtClean="0">
                <a:latin typeface="宋体" panose="02010600030101010101" pitchFamily="2" charset="-122"/>
                <a:ea typeface="宋体" panose="02010600030101010101" pitchFamily="2" charset="-122"/>
              </a:rPr>
              <a:t>蓝牙模块</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3.STC89R52</a:t>
            </a:r>
            <a:r>
              <a:rPr lang="zh-CN" altLang="en-US" sz="2400" dirty="0" smtClean="0">
                <a:latin typeface="宋体" panose="02010600030101010101" pitchFamily="2" charset="-122"/>
                <a:ea typeface="宋体" panose="02010600030101010101" pitchFamily="2" charset="-122"/>
              </a:rPr>
              <a:t>单片机 </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4.</a:t>
            </a:r>
            <a:r>
              <a:rPr lang="zh-CN" altLang="en-US" sz="2400" dirty="0" smtClean="0">
                <a:latin typeface="宋体" panose="02010600030101010101" pitchFamily="2" charset="-122"/>
                <a:ea typeface="宋体" panose="02010600030101010101" pitchFamily="2" charset="-122"/>
              </a:rPr>
              <a:t>运算放大器 </a:t>
            </a:r>
            <a:endParaRPr lang="en-US" altLang="zh-CN" sz="2400" dirty="0" smtClean="0">
              <a:latin typeface="宋体" panose="02010600030101010101" pitchFamily="2" charset="-122"/>
              <a:ea typeface="宋体" panose="02010600030101010101" pitchFamily="2" charset="-122"/>
            </a:endParaRPr>
          </a:p>
          <a:p>
            <a:r>
              <a:rPr lang="en-US" altLang="zh-CN" sz="2400" dirty="0" smtClean="0">
                <a:latin typeface="宋体" panose="02010600030101010101" pitchFamily="2" charset="-122"/>
                <a:ea typeface="宋体" panose="02010600030101010101" pitchFamily="2" charset="-122"/>
              </a:rPr>
              <a:t>5.ST188</a:t>
            </a:r>
            <a:r>
              <a:rPr lang="zh-CN" altLang="en-US" sz="2400" dirty="0" smtClean="0">
                <a:latin typeface="宋体" panose="02010600030101010101" pitchFamily="2" charset="-122"/>
                <a:ea typeface="宋体" panose="02010600030101010101" pitchFamily="2" charset="-122"/>
              </a:rPr>
              <a:t>红外传感器</a:t>
            </a:r>
            <a:endParaRPr lang="en-US" altLang="zh-CN" sz="2400" dirty="0" smtClean="0">
              <a:latin typeface="宋体" panose="02010600030101010101" pitchFamily="2" charset="-122"/>
              <a:ea typeface="宋体" panose="02010600030101010101" pitchFamily="2" charset="-122"/>
            </a:endParaRPr>
          </a:p>
          <a:p>
            <a:endParaRPr lang="zh-CN" altLang="en-US" sz="24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82955" y="590550"/>
            <a:ext cx="10522585" cy="5408930"/>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053346"/>
          <p:cNvPicPr>
            <a:picLocks noChangeAspect="1"/>
          </p:cNvPicPr>
          <p:nvPr/>
        </p:nvPicPr>
        <p:blipFill>
          <a:blip r:embed="rId3"/>
          <a:srcRect t="51684" b="26207"/>
          <a:stretch>
            <a:fillRect/>
          </a:stretch>
        </p:blipFill>
        <p:spPr>
          <a:xfrm>
            <a:off x="0" y="5653302"/>
            <a:ext cx="12181840" cy="1515110"/>
          </a:xfrm>
          <a:prstGeom prst="rect">
            <a:avLst/>
          </a:prstGeom>
        </p:spPr>
      </p:pic>
      <p:sp>
        <p:nvSpPr>
          <p:cNvPr id="8" name="文本框 7"/>
          <p:cNvSpPr txBox="1"/>
          <p:nvPr/>
        </p:nvSpPr>
        <p:spPr>
          <a:xfrm>
            <a:off x="782956" y="713451"/>
            <a:ext cx="7261918" cy="4893647"/>
          </a:xfrm>
          <a:prstGeom prst="rect">
            <a:avLst/>
          </a:prstGeom>
          <a:noFill/>
        </p:spPr>
        <p:txBody>
          <a:bodyPr wrap="square" rtlCol="0">
            <a:spAutoFit/>
          </a:bodyPr>
          <a:lstStyle/>
          <a:p>
            <a:pPr fontAlgn="auto">
              <a:lnSpc>
                <a:spcPct val="150000"/>
              </a:lnSpc>
            </a:pPr>
            <a:r>
              <a:rPr lang="zh-CN" altLang="en-US" sz="1600" spc="130" dirty="0" smtClean="0">
                <a:solidFill>
                  <a:srgbClr val="445A44"/>
                </a:solidFill>
                <a:latin typeface="微软雅黑" panose="020B0503020204020204" charset="-122"/>
                <a:ea typeface="微软雅黑" panose="020B0503020204020204" charset="-122"/>
                <a:sym typeface="+mn-ea"/>
              </a:rPr>
              <a:t>主要硬件模块介绍</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1.</a:t>
            </a:r>
            <a:r>
              <a:rPr lang="zh-CN" altLang="en-US" sz="1600" spc="130" dirty="0" smtClean="0">
                <a:solidFill>
                  <a:srgbClr val="445A44"/>
                </a:solidFill>
                <a:uFillTx/>
                <a:latin typeface="微软雅黑" panose="020B0503020204020204" charset="-122"/>
                <a:ea typeface="微软雅黑" panose="020B0503020204020204" charset="-122"/>
                <a:sym typeface="+mn-ea"/>
              </a:rPr>
              <a:t>检测模块</a:t>
            </a:r>
            <a:endParaRPr lang="en-US" altLang="zh-CN" sz="1600" spc="130" dirty="0" smtClean="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本</a:t>
            </a:r>
            <a:r>
              <a:rPr lang="zh-CN" altLang="en-US" sz="1600" spc="130" dirty="0" smtClean="0">
                <a:solidFill>
                  <a:srgbClr val="445A44"/>
                </a:solidFill>
                <a:latin typeface="微软雅黑" panose="020B0503020204020204" charset="-122"/>
                <a:ea typeface="微软雅黑" panose="020B0503020204020204" charset="-122"/>
                <a:sym typeface="+mn-ea"/>
              </a:rPr>
              <a:t>次检测采用的是</a:t>
            </a:r>
            <a:r>
              <a:rPr lang="en-US" altLang="zh-CN" sz="1600" spc="130" dirty="0" smtClean="0">
                <a:solidFill>
                  <a:srgbClr val="445A44"/>
                </a:solidFill>
                <a:latin typeface="微软雅黑" panose="020B0503020204020204" charset="-122"/>
                <a:ea typeface="微软雅黑" panose="020B0503020204020204" charset="-122"/>
                <a:sym typeface="+mn-ea"/>
              </a:rPr>
              <a:t>ST188</a:t>
            </a:r>
            <a:r>
              <a:rPr lang="zh-CN" altLang="en-US" sz="1600" spc="130" dirty="0" smtClean="0">
                <a:solidFill>
                  <a:srgbClr val="445A44"/>
                </a:solidFill>
                <a:latin typeface="微软雅黑" panose="020B0503020204020204" charset="-122"/>
                <a:ea typeface="微软雅黑" panose="020B0503020204020204" charset="-122"/>
                <a:sym typeface="+mn-ea"/>
              </a:rPr>
              <a:t>红外传感器，</a:t>
            </a:r>
            <a:r>
              <a:rPr lang="en-US" altLang="zh-CN" sz="1600" spc="130" dirty="0" smtClean="0">
                <a:solidFill>
                  <a:srgbClr val="445A44"/>
                </a:solidFill>
                <a:latin typeface="微软雅黑" panose="020B0503020204020204" charset="-122"/>
                <a:ea typeface="微软雅黑" panose="020B0503020204020204" charset="-122"/>
                <a:sym typeface="+mn-ea"/>
              </a:rPr>
              <a:t>ST188</a:t>
            </a:r>
            <a:r>
              <a:rPr lang="zh-CN" altLang="en-US" sz="1600" spc="130" dirty="0">
                <a:solidFill>
                  <a:srgbClr val="445A44"/>
                </a:solidFill>
                <a:latin typeface="微软雅黑" panose="020B0503020204020204" charset="-122"/>
                <a:ea typeface="微软雅黑" panose="020B0503020204020204" charset="-122"/>
                <a:sym typeface="+mn-ea"/>
              </a:rPr>
              <a:t>有一</a:t>
            </a:r>
            <a:r>
              <a:rPr lang="zh-CN" altLang="en-US" sz="1600" spc="130" dirty="0" smtClean="0">
                <a:solidFill>
                  <a:srgbClr val="445A44"/>
                </a:solidFill>
                <a:latin typeface="微软雅黑" panose="020B0503020204020204" charset="-122"/>
                <a:ea typeface="微软雅黑" panose="020B0503020204020204" charset="-122"/>
                <a:sym typeface="+mn-ea"/>
              </a:rPr>
              <a:t>个红外发射管跟红外接收管，可以将相应的光源信号转化为相应的电信号。当手指轻轻放在红外传感器上，指尖的血液流动其透光性会发生相应的改变</a:t>
            </a:r>
            <a:r>
              <a:rPr lang="zh-CN" altLang="en-US" sz="1600" spc="130" dirty="0">
                <a:solidFill>
                  <a:srgbClr val="445A44"/>
                </a:solidFill>
                <a:latin typeface="微软雅黑" panose="020B0503020204020204" charset="-122"/>
                <a:ea typeface="微软雅黑" panose="020B0503020204020204" charset="-122"/>
                <a:sym typeface="+mn-ea"/>
              </a:rPr>
              <a:t>，</a:t>
            </a:r>
            <a:r>
              <a:rPr lang="zh-CN" altLang="en-US" sz="1600" spc="130" dirty="0" smtClean="0">
                <a:solidFill>
                  <a:srgbClr val="445A44"/>
                </a:solidFill>
                <a:latin typeface="微软雅黑" panose="020B0503020204020204" charset="-122"/>
                <a:ea typeface="微软雅黑" panose="020B0503020204020204" charset="-122"/>
                <a:sym typeface="+mn-ea"/>
              </a:rPr>
              <a:t>从而产生电平的变化。</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2.</a:t>
            </a:r>
            <a:r>
              <a:rPr lang="zh-CN" altLang="en-US" sz="1600" spc="130" dirty="0" smtClean="0">
                <a:solidFill>
                  <a:srgbClr val="445A44"/>
                </a:solidFill>
                <a:uFillTx/>
                <a:latin typeface="微软雅黑" panose="020B0503020204020204" charset="-122"/>
                <a:ea typeface="微软雅黑" panose="020B0503020204020204" charset="-122"/>
                <a:sym typeface="+mn-ea"/>
              </a:rPr>
              <a:t>传输模块</a:t>
            </a:r>
            <a:endParaRPr lang="en-US" altLang="zh-CN" sz="1600" spc="130" dirty="0" smtClean="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心率示</a:t>
            </a:r>
            <a:r>
              <a:rPr lang="zh-CN" altLang="en-US" sz="1600" spc="130" dirty="0" smtClean="0">
                <a:solidFill>
                  <a:srgbClr val="445A44"/>
                </a:solidFill>
                <a:latin typeface="微软雅黑" panose="020B0503020204020204" charset="-122"/>
                <a:ea typeface="微软雅黑" panose="020B0503020204020204" charset="-122"/>
                <a:sym typeface="+mn-ea"/>
              </a:rPr>
              <a:t>数传输到手机</a:t>
            </a:r>
            <a:r>
              <a:rPr lang="en-US" altLang="zh-CN" sz="1600" spc="130" dirty="0" smtClean="0">
                <a:solidFill>
                  <a:srgbClr val="445A44"/>
                </a:solidFill>
                <a:latin typeface="微软雅黑" panose="020B0503020204020204" charset="-122"/>
                <a:ea typeface="微软雅黑" panose="020B0503020204020204" charset="-122"/>
                <a:sym typeface="+mn-ea"/>
              </a:rPr>
              <a:t>APP</a:t>
            </a:r>
            <a:r>
              <a:rPr lang="zh-CN" altLang="en-US" sz="1600" spc="130" dirty="0" smtClean="0">
                <a:solidFill>
                  <a:srgbClr val="445A44"/>
                </a:solidFill>
                <a:latin typeface="微软雅黑" panose="020B0503020204020204" charset="-122"/>
                <a:ea typeface="微软雅黑" panose="020B0503020204020204" charset="-122"/>
                <a:sym typeface="+mn-ea"/>
              </a:rPr>
              <a:t>采用的是</a:t>
            </a:r>
            <a:r>
              <a:rPr lang="en-US" altLang="zh-CN" sz="1600" spc="130" dirty="0" smtClean="0">
                <a:solidFill>
                  <a:srgbClr val="445A44"/>
                </a:solidFill>
                <a:latin typeface="微软雅黑" panose="020B0503020204020204" charset="-122"/>
                <a:ea typeface="微软雅黑" panose="020B0503020204020204" charset="-122"/>
                <a:sym typeface="+mn-ea"/>
              </a:rPr>
              <a:t>HC-05</a:t>
            </a:r>
            <a:r>
              <a:rPr lang="zh-CN" altLang="en-US" sz="1600" spc="130" dirty="0" smtClean="0">
                <a:solidFill>
                  <a:srgbClr val="445A44"/>
                </a:solidFill>
                <a:latin typeface="微软雅黑" panose="020B0503020204020204" charset="-122"/>
                <a:ea typeface="微软雅黑" panose="020B0503020204020204" charset="-122"/>
                <a:sym typeface="+mn-ea"/>
              </a:rPr>
              <a:t>蓝牙模块，其波特率采用的是</a:t>
            </a:r>
            <a:r>
              <a:rPr lang="en-US" altLang="zh-CN" sz="1600" spc="130" dirty="0" smtClean="0">
                <a:solidFill>
                  <a:srgbClr val="445A44"/>
                </a:solidFill>
                <a:latin typeface="微软雅黑" panose="020B0503020204020204" charset="-122"/>
                <a:ea typeface="微软雅黑" panose="020B0503020204020204" charset="-122"/>
                <a:sym typeface="+mn-ea"/>
              </a:rPr>
              <a:t>9600bps,</a:t>
            </a:r>
            <a:r>
              <a:rPr lang="zh-CN" altLang="en-US" sz="1600" spc="130" dirty="0" smtClean="0">
                <a:solidFill>
                  <a:srgbClr val="445A44"/>
                </a:solidFill>
                <a:latin typeface="微软雅黑" panose="020B0503020204020204" charset="-122"/>
                <a:ea typeface="微软雅黑" panose="020B0503020204020204" charset="-122"/>
                <a:sym typeface="+mn-ea"/>
              </a:rPr>
              <a:t>串行通信，为了方便可以将单片机的程序烧录其中。主要使用的引脚</a:t>
            </a:r>
            <a:r>
              <a:rPr lang="en-US" altLang="zh-CN" sz="1600" spc="130" dirty="0" smtClean="0">
                <a:solidFill>
                  <a:srgbClr val="445A44"/>
                </a:solidFill>
                <a:latin typeface="微软雅黑" panose="020B0503020204020204" charset="-122"/>
                <a:ea typeface="微软雅黑" panose="020B0503020204020204" charset="-122"/>
                <a:sym typeface="+mn-ea"/>
              </a:rPr>
              <a:t>4,5</a:t>
            </a:r>
            <a:r>
              <a:rPr lang="zh-CN" altLang="en-US" sz="1600" spc="130" dirty="0">
                <a:solidFill>
                  <a:srgbClr val="445A44"/>
                </a:solidFill>
                <a:latin typeface="微软雅黑" panose="020B0503020204020204" charset="-122"/>
                <a:ea typeface="微软雅黑" panose="020B0503020204020204" charset="-122"/>
                <a:sym typeface="+mn-ea"/>
              </a:rPr>
              <a:t>主要</a:t>
            </a:r>
            <a:r>
              <a:rPr lang="zh-CN" altLang="en-US" sz="1600" spc="130" dirty="0" smtClean="0">
                <a:solidFill>
                  <a:srgbClr val="445A44"/>
                </a:solidFill>
                <a:latin typeface="微软雅黑" panose="020B0503020204020204" charset="-122"/>
                <a:ea typeface="微软雅黑" panose="020B0503020204020204" charset="-122"/>
                <a:sym typeface="+mn-ea"/>
              </a:rPr>
              <a:t>是跟单片机的</a:t>
            </a:r>
            <a:r>
              <a:rPr lang="en-US" altLang="zh-CN" sz="1600" spc="130" dirty="0" smtClean="0">
                <a:solidFill>
                  <a:srgbClr val="445A44"/>
                </a:solidFill>
                <a:latin typeface="微软雅黑" panose="020B0503020204020204" charset="-122"/>
                <a:ea typeface="微软雅黑" panose="020B0503020204020204" charset="-122"/>
                <a:sym typeface="+mn-ea"/>
              </a:rPr>
              <a:t>RXD</a:t>
            </a:r>
            <a:r>
              <a:rPr lang="zh-CN" altLang="en-US" sz="1600" spc="130" dirty="0" smtClean="0">
                <a:solidFill>
                  <a:srgbClr val="445A44"/>
                </a:solidFill>
                <a:latin typeface="微软雅黑" panose="020B0503020204020204" charset="-122"/>
                <a:ea typeface="微软雅黑" panose="020B0503020204020204" charset="-122"/>
                <a:sym typeface="+mn-ea"/>
              </a:rPr>
              <a:t>与</a:t>
            </a:r>
            <a:r>
              <a:rPr lang="en-US" altLang="zh-CN" sz="1600" spc="130" dirty="0" smtClean="0">
                <a:solidFill>
                  <a:srgbClr val="445A44"/>
                </a:solidFill>
                <a:latin typeface="微软雅黑" panose="020B0503020204020204" charset="-122"/>
                <a:ea typeface="微软雅黑" panose="020B0503020204020204" charset="-122"/>
                <a:sym typeface="+mn-ea"/>
              </a:rPr>
              <a:t>TXD</a:t>
            </a:r>
            <a:r>
              <a:rPr lang="zh-CN" altLang="en-US" sz="1600" spc="130" dirty="0" smtClean="0">
                <a:solidFill>
                  <a:srgbClr val="445A44"/>
                </a:solidFill>
                <a:latin typeface="微软雅黑" panose="020B0503020204020204" charset="-122"/>
                <a:ea typeface="微软雅黑" panose="020B0503020204020204" charset="-122"/>
                <a:sym typeface="+mn-ea"/>
              </a:rPr>
              <a:t>引脚相连</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3.</a:t>
            </a:r>
            <a:r>
              <a:rPr lang="zh-CN" altLang="en-US" sz="1600" spc="130" dirty="0" smtClean="0">
                <a:solidFill>
                  <a:srgbClr val="445A44"/>
                </a:solidFill>
                <a:latin typeface="微软雅黑" panose="020B0503020204020204" charset="-122"/>
                <a:ea typeface="微软雅黑" panose="020B0503020204020204" charset="-122"/>
                <a:sym typeface="+mn-ea"/>
              </a:rPr>
              <a:t>显示模块</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使用</a:t>
            </a:r>
            <a:r>
              <a:rPr lang="zh-CN" altLang="en-US" sz="1600" spc="130" dirty="0" smtClean="0">
                <a:solidFill>
                  <a:srgbClr val="445A44"/>
                </a:solidFill>
                <a:latin typeface="微软雅黑" panose="020B0503020204020204" charset="-122"/>
                <a:ea typeface="微软雅黑" panose="020B0503020204020204" charset="-122"/>
                <a:sym typeface="+mn-ea"/>
              </a:rPr>
              <a:t>的是</a:t>
            </a:r>
            <a:r>
              <a:rPr lang="en-US" altLang="zh-CN" sz="1600" spc="130" dirty="0" smtClean="0">
                <a:solidFill>
                  <a:srgbClr val="445A44"/>
                </a:solidFill>
                <a:latin typeface="微软雅黑" panose="020B0503020204020204" charset="-122"/>
                <a:ea typeface="微软雅黑" panose="020B0503020204020204" charset="-122"/>
                <a:sym typeface="+mn-ea"/>
              </a:rPr>
              <a:t>LCD1602</a:t>
            </a:r>
            <a:r>
              <a:rPr lang="zh-CN" altLang="en-US" sz="1600" spc="130" dirty="0" smtClean="0">
                <a:solidFill>
                  <a:srgbClr val="445A44"/>
                </a:solidFill>
                <a:latin typeface="微软雅黑" panose="020B0503020204020204" charset="-122"/>
                <a:ea typeface="微软雅黑" panose="020B0503020204020204" charset="-122"/>
                <a:sym typeface="+mn-ea"/>
              </a:rPr>
              <a:t>液晶显示屏，</a:t>
            </a:r>
            <a:r>
              <a:rPr lang="en-US" altLang="zh-CN" sz="1600" spc="130" dirty="0" smtClean="0">
                <a:solidFill>
                  <a:srgbClr val="445A44"/>
                </a:solidFill>
                <a:latin typeface="微软雅黑" panose="020B0503020204020204" charset="-122"/>
                <a:ea typeface="微软雅黑" panose="020B0503020204020204" charset="-122"/>
                <a:sym typeface="+mn-ea"/>
              </a:rPr>
              <a:t>7-14</a:t>
            </a:r>
            <a:r>
              <a:rPr lang="zh-CN" altLang="en-US" sz="1600" spc="130" dirty="0" smtClean="0">
                <a:solidFill>
                  <a:srgbClr val="445A44"/>
                </a:solidFill>
                <a:latin typeface="微软雅黑" panose="020B0503020204020204" charset="-122"/>
                <a:ea typeface="微软雅黑" panose="020B0503020204020204" charset="-122"/>
                <a:sym typeface="+mn-ea"/>
              </a:rPr>
              <a:t>脚与单片机的</a:t>
            </a:r>
            <a:r>
              <a:rPr lang="en-US" altLang="zh-CN" sz="1600" spc="130" dirty="0" smtClean="0">
                <a:solidFill>
                  <a:srgbClr val="445A44"/>
                </a:solidFill>
                <a:latin typeface="微软雅黑" panose="020B0503020204020204" charset="-122"/>
                <a:ea typeface="微软雅黑" panose="020B0503020204020204" charset="-122"/>
                <a:sym typeface="+mn-ea"/>
              </a:rPr>
              <a:t>40-32</a:t>
            </a:r>
            <a:r>
              <a:rPr lang="zh-CN" altLang="en-US" sz="1600" spc="130" dirty="0" smtClean="0">
                <a:solidFill>
                  <a:srgbClr val="445A44"/>
                </a:solidFill>
                <a:latin typeface="微软雅黑" panose="020B0503020204020204" charset="-122"/>
                <a:ea typeface="微软雅黑" panose="020B0503020204020204" charset="-122"/>
                <a:sym typeface="+mn-ea"/>
              </a:rPr>
              <a:t>引脚相连</a:t>
            </a:r>
            <a:endParaRPr lang="en-US" altLang="zh-CN" sz="1600" spc="130" dirty="0">
              <a:solidFill>
                <a:srgbClr val="445A44"/>
              </a:solidFill>
              <a:uFillTx/>
              <a:latin typeface="微软雅黑" panose="020B0503020204020204" charset="-122"/>
              <a:ea typeface="微软雅黑" panose="020B0503020204020204" charset="-122"/>
              <a:sym typeface="+mn-ea"/>
            </a:endParaRPr>
          </a:p>
          <a:p>
            <a:pPr fontAlgn="auto">
              <a:lnSpc>
                <a:spcPct val="150000"/>
              </a:lnSpc>
            </a:pP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4"/>
          <a:stretch>
            <a:fillRect/>
          </a:stretch>
        </p:blipFill>
        <p:spPr>
          <a:xfrm>
            <a:off x="8044873" y="2745678"/>
            <a:ext cx="3009958" cy="1669334"/>
          </a:xfrm>
          <a:prstGeom prst="rect">
            <a:avLst/>
          </a:prstGeom>
        </p:spPr>
      </p:pic>
      <p:pic>
        <p:nvPicPr>
          <p:cNvPr id="4" name="图片 3"/>
          <p:cNvPicPr>
            <a:picLocks noChangeAspect="1"/>
          </p:cNvPicPr>
          <p:nvPr/>
        </p:nvPicPr>
        <p:blipFill>
          <a:blip r:embed="rId5"/>
          <a:stretch>
            <a:fillRect/>
          </a:stretch>
        </p:blipFill>
        <p:spPr>
          <a:xfrm>
            <a:off x="8044873" y="590550"/>
            <a:ext cx="3009958" cy="2288770"/>
          </a:xfrm>
          <a:prstGeom prst="rect">
            <a:avLst/>
          </a:prstGeom>
        </p:spPr>
      </p:pic>
      <p:pic>
        <p:nvPicPr>
          <p:cNvPr id="5" name="图片 4"/>
          <p:cNvPicPr>
            <a:picLocks noChangeAspect="1"/>
          </p:cNvPicPr>
          <p:nvPr/>
        </p:nvPicPr>
        <p:blipFill>
          <a:blip r:embed="rId6"/>
          <a:stretch>
            <a:fillRect/>
          </a:stretch>
        </p:blipFill>
        <p:spPr>
          <a:xfrm>
            <a:off x="8044873" y="4415012"/>
            <a:ext cx="3009958" cy="2094634"/>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089948"/>
          <p:cNvPicPr>
            <a:picLocks noChangeAspect="1"/>
          </p:cNvPicPr>
          <p:nvPr/>
        </p:nvPicPr>
        <p:blipFill>
          <a:blip r:embed="rId3"/>
          <a:stretch>
            <a:fillRect/>
          </a:stretch>
        </p:blipFill>
        <p:spPr>
          <a:xfrm>
            <a:off x="5080" y="11430"/>
            <a:ext cx="12184380" cy="6895465"/>
          </a:xfrm>
          <a:prstGeom prst="rect">
            <a:avLst/>
          </a:prstGeom>
        </p:spPr>
      </p:pic>
      <p:sp>
        <p:nvSpPr>
          <p:cNvPr id="3" name="矩形 2"/>
          <p:cNvSpPr/>
          <p:nvPr/>
        </p:nvSpPr>
        <p:spPr>
          <a:xfrm>
            <a:off x="2991485" y="1616710"/>
            <a:ext cx="8332470" cy="4060825"/>
          </a:xfrm>
          <a:prstGeom prst="rect">
            <a:avLst/>
          </a:prstGeom>
          <a:noFill/>
          <a:ln w="19050">
            <a:solidFill>
              <a:schemeClr val="bg1">
                <a:alpha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53928" y="11430"/>
            <a:ext cx="2862322" cy="6845300"/>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03 </a:t>
            </a:r>
            <a:r>
              <a:rPr lang="zh-CN" altLang="en-US" sz="3600" b="1" spc="150" dirty="0">
                <a:solidFill>
                  <a:schemeClr val="tx1">
                    <a:lumMod val="65000"/>
                    <a:lumOff val="35000"/>
                  </a:schemeClr>
                </a:solidFill>
                <a:latin typeface="微软雅黑" panose="020B0503020204020204" charset="-122"/>
                <a:ea typeface="微软雅黑" panose="020B0503020204020204" charset="-122"/>
                <a:sym typeface="+mn-ea"/>
              </a:rPr>
              <a:t>软件介绍</a:t>
            </a:r>
            <a:endPar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endParaRP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  </a:t>
            </a:r>
            <a:r>
              <a:rPr lang="en-US" altLang="zh-CN" sz="3600" b="1" spc="150" dirty="0" smtClean="0">
                <a:solidFill>
                  <a:schemeClr val="tx1">
                    <a:lumMod val="65000"/>
                    <a:lumOff val="35000"/>
                  </a:schemeClr>
                </a:solidFill>
                <a:latin typeface="微软雅黑" panose="020B0503020204020204" charset="-122"/>
                <a:ea typeface="微软雅黑" panose="020B0503020204020204" charset="-122"/>
                <a:sym typeface="+mn-ea"/>
              </a:rPr>
              <a:t>The introduction of</a:t>
            </a:r>
          </a:p>
          <a:p>
            <a:pPr algn="l">
              <a:defRPr/>
            </a:pPr>
            <a:r>
              <a:rPr lang="en-US" altLang="zh-CN" sz="3600" b="1" spc="150" dirty="0">
                <a:solidFill>
                  <a:schemeClr val="tx1">
                    <a:lumMod val="65000"/>
                    <a:lumOff val="35000"/>
                  </a:schemeClr>
                </a:solidFill>
                <a:uFillTx/>
                <a:latin typeface="微软雅黑" panose="020B0503020204020204" charset="-122"/>
                <a:ea typeface="微软雅黑" panose="020B0503020204020204" charset="-122"/>
                <a:sym typeface="+mn-ea"/>
              </a:rPr>
              <a:t> </a:t>
            </a:r>
            <a:r>
              <a:rPr lang="en-US" altLang="zh-CN" sz="3600" b="1" spc="150" dirty="0" smtClean="0">
                <a:solidFill>
                  <a:schemeClr val="tx1">
                    <a:lumMod val="65000"/>
                    <a:lumOff val="35000"/>
                  </a:schemeClr>
                </a:solidFill>
                <a:uFillTx/>
                <a:latin typeface="微软雅黑" panose="020B0503020204020204" charset="-122"/>
                <a:ea typeface="微软雅黑" panose="020B0503020204020204" charset="-122"/>
                <a:sym typeface="+mn-ea"/>
              </a:rPr>
              <a:t>  software </a:t>
            </a:r>
            <a:endPar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endParaRP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5"/>
  <p:tag name="KSO_WM_TEMPLATE_CATEGORY" val="diagram"/>
  <p:tag name="KSO_WM_TEMPLATE_INDEX" val="160426"/>
  <p:tag name="KSO_WM_UNIT_INDEX" val="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5_1"/>
  <p:tag name="KSO_WM_UNIT_ID" val="256*m_h_f*1_5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6"/>
  <p:tag name="KSO_WM_UNIT_ID" val="256*m_i*1_6"/>
  <p:tag name="KSO_WM_UNIT_CLEAR" val="1"/>
  <p:tag name="KSO_WM_UNIT_LAYERLEVEL" val="1_1"/>
  <p:tag name="KSO_WM_BEAUTIFY_FLAG" val="#wm#"/>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4_1"/>
  <p:tag name="KSO_WM_UNIT_ID" val="256*m_h_f*1_4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5"/>
  <p:tag name="KSO_WM_UNIT_ID" val="256*m_i*1_5"/>
  <p:tag name="KSO_WM_UNIT_CLEAR" val="1"/>
  <p:tag name="KSO_WM_UNIT_LAYERLEVEL" val="1_1"/>
  <p:tag name="KSO_WM_BEAUTIFY_FLAG" val="#wm#"/>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2_1"/>
  <p:tag name="KSO_WM_UNIT_ID" val="256*m_h_f*1_2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4"/>
  <p:tag name="KSO_WM_UNIT_ID" val="256*m_i*1_4"/>
  <p:tag name="KSO_WM_UNIT_CLEAR" val="1"/>
  <p:tag name="KSO_WM_UNIT_LAYERLEVEL" val="1_1"/>
  <p:tag name="KSO_WM_BEAUTIFY_FLAG" val="#wm#"/>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3_1"/>
  <p:tag name="KSO_WM_UNIT_ID" val="256*m_h_f*1_3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1_1"/>
  <p:tag name="KSO_WM_UNIT_ID" val="256*m_h_f*1_1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3"/>
  <p:tag name="KSO_WM_UNIT_ID" val="256*m_i*1_3"/>
  <p:tag name="KSO_WM_UNIT_CLEAR" val="1"/>
  <p:tag name="KSO_WM_UNIT_LAYERLEVEL" val="1_1"/>
  <p:tag name="KSO_WM_BEAUTIFY_FLAG" val="#wm#"/>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160426_1"/>
  <p:tag name="KSO_WM_SLIDE_INDEX" val="1"/>
  <p:tag name="KSO_WM_SLIDE_ITEM_CNT" val="6"/>
  <p:tag name="KSO_WM_SLIDE_LAYOUT" val="m_a"/>
  <p:tag name="KSO_WM_SLIDE_LAYOUT_CNT" val="1_1"/>
  <p:tag name="KSO_WM_SLIDE_TYPE" val="contents"/>
  <p:tag name="KSO_WM_BEAUTIFY_FLAG" val="#wm#"/>
  <p:tag name="KSO_WM_TEMPLATE_CATEGORY" val="diagram"/>
  <p:tag name="KSO_WM_TEMPLATE_INDEX" val="160426"/>
  <p:tag name="KSO_WM_DIAGRAM_GROUP_CODE" val="m1-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10"/>
  <p:tag name="KSO_WM_TEMPLATE_CATEGORY" val="diagram"/>
  <p:tag name="KSO_WM_TEMPLATE_INDEX" val="160426"/>
  <p:tag name="KSO_WM_UNIT_INDEX" val="1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15"/>
  <p:tag name="KSO_WM_TEMPLATE_CATEGORY" val="diagram"/>
  <p:tag name="KSO_WM_TEMPLATE_INDEX" val="160426"/>
  <p:tag name="KSO_WM_UNIT_INDEX" val="1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20"/>
  <p:tag name="KSO_WM_TEMPLATE_CATEGORY" val="diagram"/>
  <p:tag name="KSO_WM_TEMPLATE_INDEX" val="160426"/>
  <p:tag name="KSO_WM_UNIT_INDEX" val="2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31"/>
  <p:tag name="KSO_WM_TEMPLATE_CATEGORY" val="diagram"/>
  <p:tag name="KSO_WM_TEMPLATE_INDEX" val="160426"/>
  <p:tag name="KSO_WM_UNIT_INDEX" val="3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36"/>
  <p:tag name="KSO_WM_TEMPLATE_CATEGORY" val="diagram"/>
  <p:tag name="KSO_WM_TEMPLATE_INDEX" val="160426"/>
  <p:tag name="KSO_WM_UNIT_INDEX" val="36"/>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10"/>
  <p:tag name="KSO_WM_UNIT_ID" val="256*m_i*1_10"/>
  <p:tag name="KSO_WM_UNIT_CLEAR" val="1"/>
  <p:tag name="KSO_WM_UNIT_LAYERLEVEL" val="1_1"/>
  <p:tag name="KSO_WM_BEAUTIFY_FLAG" val="#wm#"/>
  <p:tag name="KSO_WM_DIAGRAM_GROUP_CODE" val="m1-1"/>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6_1"/>
  <p:tag name="KSO_WM_UNIT_ID" val="256*m_h_f*1_6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9"/>
  <p:tag name="KSO_WM_UNIT_ID" val="256*m_i*1_9"/>
  <p:tag name="KSO_WM_UNIT_CLEAR" val="1"/>
  <p:tag name="KSO_WM_UNIT_LAYERLEVEL" val="1_1"/>
  <p:tag name="KSO_WM_BEAUTIFY_FLAG" val="#wm#"/>
  <p:tag name="KSO_WM_DIAGRAM_GROUP_CODE" val="m1-1"/>
  <p:tag name="KSO_WM_UNIT_FILL_FORE_SCHEMECOLOR_INDEX" val="9"/>
  <p:tag name="KSO_WM_UNIT_FILL_TYPE" val="1"/>
  <p:tag name="KSO_WM_UNIT_LINE_FORE_SCHEMECOLOR_INDEX" val="9"/>
  <p:tag name="KSO_WM_UNIT_LINE_FILL_TYPE" val="2"/>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877</Words>
  <Application>Microsoft Office PowerPoint</Application>
  <PresentationFormat>宽屏</PresentationFormat>
  <Paragraphs>90</Paragraphs>
  <Slides>18</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楷体</vt:lpstr>
      <vt:lpstr>宋体</vt:lpstr>
      <vt:lpstr>Arial</vt:lpstr>
      <vt:lpstr>Calibri</vt:lpstr>
      <vt:lpstr>Calibri Light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zhangfangjing</dc:creator>
  <cp:lastModifiedBy>恰同学 少年</cp:lastModifiedBy>
  <cp:revision>112</cp:revision>
  <dcterms:created xsi:type="dcterms:W3CDTF">2018-02-26T08:09:00Z</dcterms:created>
  <dcterms:modified xsi:type="dcterms:W3CDTF">2018-06-13T13:41:36Z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